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66" r:id="rId11"/>
    <p:sldId id="271" r:id="rId12"/>
    <p:sldId id="272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7" r:id="rId21"/>
    <p:sldId id="276" r:id="rId22"/>
    <p:sldId id="278" r:id="rId23"/>
    <p:sldId id="284" r:id="rId24"/>
    <p:sldId id="283" r:id="rId25"/>
    <p:sldId id="281" r:id="rId26"/>
    <p:sldId id="290" r:id="rId27"/>
    <p:sldId id="282" r:id="rId28"/>
    <p:sldId id="279" r:id="rId29"/>
    <p:sldId id="280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D92"/>
    <a:srgbClr val="FFCE2E"/>
    <a:srgbClr val="FFA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3312" y="1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136414" y="2754385"/>
          <a:ext cx="204152" cy="255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716"/>
              </a:lnTo>
              <a:lnTo>
                <a:pt x="204152" y="255871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136414" y="2754385"/>
          <a:ext cx="204152" cy="159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92"/>
              </a:lnTo>
              <a:lnTo>
                <a:pt x="204152" y="159239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136414" y="2754385"/>
          <a:ext cx="204152" cy="62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068"/>
              </a:lnTo>
              <a:lnTo>
                <a:pt x="204152" y="626068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635102" y="1788062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680822" y="821738"/>
          <a:ext cx="1646833" cy="285814"/>
        </a:xfrm>
        <a:custGeom>
          <a:avLst/>
          <a:gdLst/>
          <a:ahLst/>
          <a:cxnLst/>
          <a:rect l="0" t="0" r="0" b="0"/>
          <a:pathLst>
            <a:path>
              <a:moveTo>
                <a:pt x="1646833" y="0"/>
              </a:moveTo>
              <a:lnTo>
                <a:pt x="1646833" y="142907"/>
              </a:lnTo>
              <a:lnTo>
                <a:pt x="0" y="142907"/>
              </a:lnTo>
              <a:lnTo>
                <a:pt x="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1783248" y="2754385"/>
          <a:ext cx="204152" cy="159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92"/>
              </a:lnTo>
              <a:lnTo>
                <a:pt x="204152" y="159239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1783248" y="2754385"/>
          <a:ext cx="204152" cy="62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068"/>
              </a:lnTo>
              <a:lnTo>
                <a:pt x="204152" y="626068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2281935" y="1788062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2281935" y="821738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2327656" y="821738"/>
          <a:ext cx="1646833" cy="285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07"/>
              </a:lnTo>
              <a:lnTo>
                <a:pt x="1646833" y="142907"/>
              </a:lnTo>
              <a:lnTo>
                <a:pt x="1646833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1647146" y="141228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</a:t>
          </a:r>
        </a:p>
      </dsp:txBody>
      <dsp:txXfrm>
        <a:off x="1647146" y="141228"/>
        <a:ext cx="1361019" cy="680509"/>
      </dsp:txXfrm>
    </dsp:sp>
    <dsp:sp modelId="{3E41D03F-E28F-4E77-84BC-7AAE14734580}">
      <dsp:nvSpPr>
        <dsp:cNvPr id="0" name=""/>
        <dsp:cNvSpPr/>
      </dsp:nvSpPr>
      <dsp:spPr>
        <a:xfrm>
          <a:off x="3293979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</a:t>
          </a:r>
          <a:r>
            <a:rPr lang="it-IT" sz="1700" kern="1200" dirty="0" err="1"/>
            <a:t>etc</a:t>
          </a:r>
          <a:endParaRPr lang="it-IT" sz="1700" kern="1200" dirty="0"/>
        </a:p>
      </dsp:txBody>
      <dsp:txXfrm>
        <a:off x="3293979" y="1107552"/>
        <a:ext cx="1361019" cy="680509"/>
      </dsp:txXfrm>
    </dsp:sp>
    <dsp:sp modelId="{A03C63C1-10A6-4ED5-A38D-4418445F6804}">
      <dsp:nvSpPr>
        <dsp:cNvPr id="0" name=""/>
        <dsp:cNvSpPr/>
      </dsp:nvSpPr>
      <dsp:spPr>
        <a:xfrm>
          <a:off x="1647146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/home</a:t>
          </a:r>
        </a:p>
      </dsp:txBody>
      <dsp:txXfrm>
        <a:off x="1647146" y="1107552"/>
        <a:ext cx="1361019" cy="680509"/>
      </dsp:txXfrm>
    </dsp:sp>
    <dsp:sp modelId="{4FDCE437-8DA5-491E-8D65-35FED28A7431}">
      <dsp:nvSpPr>
        <dsp:cNvPr id="0" name=""/>
        <dsp:cNvSpPr/>
      </dsp:nvSpPr>
      <dsp:spPr>
        <a:xfrm>
          <a:off x="1647146" y="2073876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/Daniele</a:t>
          </a:r>
        </a:p>
      </dsp:txBody>
      <dsp:txXfrm>
        <a:off x="1647146" y="2073876"/>
        <a:ext cx="1361019" cy="680509"/>
      </dsp:txXfrm>
    </dsp:sp>
    <dsp:sp modelId="{4102D60A-5BC7-4E05-BCCC-71FA096579D4}">
      <dsp:nvSpPr>
        <dsp:cNvPr id="0" name=""/>
        <dsp:cNvSpPr/>
      </dsp:nvSpPr>
      <dsp:spPr>
        <a:xfrm>
          <a:off x="1987401" y="3040200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/documenti</a:t>
          </a:r>
        </a:p>
      </dsp:txBody>
      <dsp:txXfrm>
        <a:off x="1987401" y="3040200"/>
        <a:ext cx="1361019" cy="680509"/>
      </dsp:txXfrm>
    </dsp:sp>
    <dsp:sp modelId="{78ACE8A6-533C-427E-8B54-AA7BC8ED3FF3}">
      <dsp:nvSpPr>
        <dsp:cNvPr id="0" name=""/>
        <dsp:cNvSpPr/>
      </dsp:nvSpPr>
      <dsp:spPr>
        <a:xfrm>
          <a:off x="1987401" y="4006523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/video</a:t>
          </a:r>
          <a:endParaRPr lang="it-IT" sz="1700" kern="1200" dirty="0"/>
        </a:p>
      </dsp:txBody>
      <dsp:txXfrm>
        <a:off x="1987401" y="4006523"/>
        <a:ext cx="1361019" cy="680509"/>
      </dsp:txXfrm>
    </dsp:sp>
    <dsp:sp modelId="{6EF7090F-CCDD-486E-AE20-D195A2BC3D72}">
      <dsp:nvSpPr>
        <dsp:cNvPr id="0" name=""/>
        <dsp:cNvSpPr/>
      </dsp:nvSpPr>
      <dsp:spPr>
        <a:xfrm>
          <a:off x="312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/mnt</a:t>
          </a:r>
        </a:p>
      </dsp:txBody>
      <dsp:txXfrm>
        <a:off x="312" y="1107552"/>
        <a:ext cx="1361019" cy="680509"/>
      </dsp:txXfrm>
    </dsp:sp>
    <dsp:sp modelId="{4092DC65-22A2-4A95-8265-EC6D44A767B6}">
      <dsp:nvSpPr>
        <dsp:cNvPr id="0" name=""/>
        <dsp:cNvSpPr/>
      </dsp:nvSpPr>
      <dsp:spPr>
        <a:xfrm>
          <a:off x="312" y="2073876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/drive1</a:t>
          </a:r>
        </a:p>
      </dsp:txBody>
      <dsp:txXfrm>
        <a:off x="312" y="2073876"/>
        <a:ext cx="1361019" cy="680509"/>
      </dsp:txXfrm>
    </dsp:sp>
    <dsp:sp modelId="{92A7A327-9784-4F47-AEFF-D92EAFE87EC4}">
      <dsp:nvSpPr>
        <dsp:cNvPr id="0" name=""/>
        <dsp:cNvSpPr/>
      </dsp:nvSpPr>
      <dsp:spPr>
        <a:xfrm>
          <a:off x="340567" y="3040200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340567" y="3040200"/>
        <a:ext cx="1361019" cy="680509"/>
      </dsp:txXfrm>
    </dsp:sp>
    <dsp:sp modelId="{A7687045-CE8F-4FF6-B517-E60530CEBCFF}">
      <dsp:nvSpPr>
        <dsp:cNvPr id="0" name=""/>
        <dsp:cNvSpPr/>
      </dsp:nvSpPr>
      <dsp:spPr>
        <a:xfrm>
          <a:off x="340567" y="4006523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340567" y="4006523"/>
        <a:ext cx="1361019" cy="680509"/>
      </dsp:txXfrm>
    </dsp:sp>
    <dsp:sp modelId="{375A12E5-250E-470E-BE4A-95FFC2A0EDD0}">
      <dsp:nvSpPr>
        <dsp:cNvPr id="0" name=""/>
        <dsp:cNvSpPr/>
      </dsp:nvSpPr>
      <dsp:spPr>
        <a:xfrm>
          <a:off x="340567" y="4972847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340567" y="4972847"/>
        <a:ext cx="1361019" cy="680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3195725" y="2764231"/>
          <a:ext cx="190088" cy="2382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437"/>
              </a:lnTo>
              <a:lnTo>
                <a:pt x="190088" y="238243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3195725" y="2764231"/>
          <a:ext cx="190088" cy="148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687"/>
              </a:lnTo>
              <a:lnTo>
                <a:pt x="190088" y="148268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3195725" y="2764231"/>
          <a:ext cx="190088" cy="582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936"/>
              </a:lnTo>
              <a:lnTo>
                <a:pt x="190088" y="58293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3656906" y="186448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2169249" y="964730"/>
          <a:ext cx="1533377" cy="266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61"/>
              </a:lnTo>
              <a:lnTo>
                <a:pt x="1533377" y="133061"/>
              </a:lnTo>
              <a:lnTo>
                <a:pt x="1533377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1662347" y="2764231"/>
          <a:ext cx="190088" cy="148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687"/>
              </a:lnTo>
              <a:lnTo>
                <a:pt x="190088" y="148268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1662347" y="2764231"/>
          <a:ext cx="190088" cy="582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936"/>
              </a:lnTo>
              <a:lnTo>
                <a:pt x="190088" y="58293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2123529" y="186448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2123529" y="96473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635871" y="964730"/>
          <a:ext cx="1533377" cy="266123"/>
        </a:xfrm>
        <a:custGeom>
          <a:avLst/>
          <a:gdLst/>
          <a:ahLst/>
          <a:cxnLst/>
          <a:rect l="0" t="0" r="0" b="0"/>
          <a:pathLst>
            <a:path>
              <a:moveTo>
                <a:pt x="1533377" y="0"/>
              </a:moveTo>
              <a:lnTo>
                <a:pt x="1533377" y="133061"/>
              </a:lnTo>
              <a:lnTo>
                <a:pt x="0" y="133061"/>
              </a:lnTo>
              <a:lnTo>
                <a:pt x="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1535622" y="33110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</a:t>
          </a:r>
        </a:p>
      </dsp:txBody>
      <dsp:txXfrm>
        <a:off x="1535622" y="331103"/>
        <a:ext cx="1267254" cy="633627"/>
      </dsp:txXfrm>
    </dsp:sp>
    <dsp:sp modelId="{3E41D03F-E28F-4E77-84BC-7AAE14734580}">
      <dsp:nvSpPr>
        <dsp:cNvPr id="0" name=""/>
        <dsp:cNvSpPr/>
      </dsp:nvSpPr>
      <dsp:spPr>
        <a:xfrm>
          <a:off x="2244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</a:t>
          </a:r>
          <a:r>
            <a:rPr lang="it-IT" sz="1600" kern="1200" dirty="0" err="1"/>
            <a:t>etc</a:t>
          </a:r>
          <a:endParaRPr lang="it-IT" sz="1600" kern="1200" dirty="0"/>
        </a:p>
      </dsp:txBody>
      <dsp:txXfrm>
        <a:off x="2244" y="1230853"/>
        <a:ext cx="1267254" cy="633627"/>
      </dsp:txXfrm>
    </dsp:sp>
    <dsp:sp modelId="{A03C63C1-10A6-4ED5-A38D-4418445F6804}">
      <dsp:nvSpPr>
        <dsp:cNvPr id="0" name=""/>
        <dsp:cNvSpPr/>
      </dsp:nvSpPr>
      <dsp:spPr>
        <a:xfrm>
          <a:off x="1535622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/home</a:t>
          </a:r>
        </a:p>
      </dsp:txBody>
      <dsp:txXfrm>
        <a:off x="1535622" y="1230853"/>
        <a:ext cx="1267254" cy="633627"/>
      </dsp:txXfrm>
    </dsp:sp>
    <dsp:sp modelId="{4FDCE437-8DA5-491E-8D65-35FED28A7431}">
      <dsp:nvSpPr>
        <dsp:cNvPr id="0" name=""/>
        <dsp:cNvSpPr/>
      </dsp:nvSpPr>
      <dsp:spPr>
        <a:xfrm>
          <a:off x="1535622" y="213060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/Daniele</a:t>
          </a:r>
        </a:p>
      </dsp:txBody>
      <dsp:txXfrm>
        <a:off x="1535622" y="2130604"/>
        <a:ext cx="1267254" cy="633627"/>
      </dsp:txXfrm>
    </dsp:sp>
    <dsp:sp modelId="{4102D60A-5BC7-4E05-BCCC-71FA096579D4}">
      <dsp:nvSpPr>
        <dsp:cNvPr id="0" name=""/>
        <dsp:cNvSpPr/>
      </dsp:nvSpPr>
      <dsp:spPr>
        <a:xfrm>
          <a:off x="1852435" y="303035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/documenti</a:t>
          </a:r>
        </a:p>
      </dsp:txBody>
      <dsp:txXfrm>
        <a:off x="1852435" y="3030354"/>
        <a:ext cx="1267254" cy="633627"/>
      </dsp:txXfrm>
    </dsp:sp>
    <dsp:sp modelId="{78ACE8A6-533C-427E-8B54-AA7BC8ED3FF3}">
      <dsp:nvSpPr>
        <dsp:cNvPr id="0" name=""/>
        <dsp:cNvSpPr/>
      </dsp:nvSpPr>
      <dsp:spPr>
        <a:xfrm>
          <a:off x="1852435" y="393010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/video</a:t>
          </a:r>
          <a:endParaRPr lang="it-IT" sz="1600" kern="1200" dirty="0"/>
        </a:p>
      </dsp:txBody>
      <dsp:txXfrm>
        <a:off x="1852435" y="3930105"/>
        <a:ext cx="1267254" cy="633627"/>
      </dsp:txXfrm>
    </dsp:sp>
    <dsp:sp modelId="{6EF7090F-CCDD-486E-AE20-D195A2BC3D72}">
      <dsp:nvSpPr>
        <dsp:cNvPr id="0" name=""/>
        <dsp:cNvSpPr/>
      </dsp:nvSpPr>
      <dsp:spPr>
        <a:xfrm>
          <a:off x="3068999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/mnt</a:t>
          </a:r>
        </a:p>
      </dsp:txBody>
      <dsp:txXfrm>
        <a:off x="3068999" y="1230853"/>
        <a:ext cx="1267254" cy="633627"/>
      </dsp:txXfrm>
    </dsp:sp>
    <dsp:sp modelId="{4092DC65-22A2-4A95-8265-EC6D44A767B6}">
      <dsp:nvSpPr>
        <dsp:cNvPr id="0" name=""/>
        <dsp:cNvSpPr/>
      </dsp:nvSpPr>
      <dsp:spPr>
        <a:xfrm>
          <a:off x="3068999" y="213060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/drive1</a:t>
          </a:r>
        </a:p>
      </dsp:txBody>
      <dsp:txXfrm>
        <a:off x="3068999" y="2130604"/>
        <a:ext cx="1267254" cy="633627"/>
      </dsp:txXfrm>
    </dsp:sp>
    <dsp:sp modelId="{92A7A327-9784-4F47-AEFF-D92EAFE87EC4}">
      <dsp:nvSpPr>
        <dsp:cNvPr id="0" name=""/>
        <dsp:cNvSpPr/>
      </dsp:nvSpPr>
      <dsp:spPr>
        <a:xfrm>
          <a:off x="3385813" y="303035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3385813" y="3030354"/>
        <a:ext cx="1267254" cy="633627"/>
      </dsp:txXfrm>
    </dsp:sp>
    <dsp:sp modelId="{A7687045-CE8F-4FF6-B517-E60530CEBCFF}">
      <dsp:nvSpPr>
        <dsp:cNvPr id="0" name=""/>
        <dsp:cNvSpPr/>
      </dsp:nvSpPr>
      <dsp:spPr>
        <a:xfrm>
          <a:off x="3385813" y="393010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3385813" y="3930105"/>
        <a:ext cx="1267254" cy="633627"/>
      </dsp:txXfrm>
    </dsp:sp>
    <dsp:sp modelId="{375A12E5-250E-470E-BE4A-95FFC2A0EDD0}">
      <dsp:nvSpPr>
        <dsp:cNvPr id="0" name=""/>
        <dsp:cNvSpPr/>
      </dsp:nvSpPr>
      <dsp:spPr>
        <a:xfrm>
          <a:off x="3385813" y="482985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3385813" y="4829855"/>
        <a:ext cx="1267254" cy="633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74161" y="1884458"/>
          <a:ext cx="110987" cy="1391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1043"/>
              </a:lnTo>
              <a:lnTo>
                <a:pt x="110987" y="139104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74161" y="1884458"/>
          <a:ext cx="110987" cy="865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702"/>
              </a:lnTo>
              <a:lnTo>
                <a:pt x="110987" y="86570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74161" y="1884458"/>
          <a:ext cx="110987" cy="340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61"/>
              </a:lnTo>
              <a:lnTo>
                <a:pt x="110987" y="340361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324408" y="1359117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370128" y="833776"/>
          <a:ext cx="895299" cy="155382"/>
        </a:xfrm>
        <a:custGeom>
          <a:avLst/>
          <a:gdLst/>
          <a:ahLst/>
          <a:cxnLst/>
          <a:rect l="0" t="0" r="0" b="0"/>
          <a:pathLst>
            <a:path>
              <a:moveTo>
                <a:pt x="895299" y="0"/>
              </a:moveTo>
              <a:lnTo>
                <a:pt x="895299" y="77691"/>
              </a:lnTo>
              <a:lnTo>
                <a:pt x="0" y="77691"/>
              </a:lnTo>
              <a:lnTo>
                <a:pt x="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969461" y="1884458"/>
          <a:ext cx="110987" cy="865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702"/>
              </a:lnTo>
              <a:lnTo>
                <a:pt x="110987" y="86570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969461" y="1884458"/>
          <a:ext cx="110987" cy="340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61"/>
              </a:lnTo>
              <a:lnTo>
                <a:pt x="110987" y="340361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1219707" y="1359117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1219707" y="833776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1265428" y="833776"/>
          <a:ext cx="895299" cy="155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91"/>
              </a:lnTo>
              <a:lnTo>
                <a:pt x="895299" y="77691"/>
              </a:lnTo>
              <a:lnTo>
                <a:pt x="895299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895469" y="463818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</a:t>
          </a:r>
        </a:p>
      </dsp:txBody>
      <dsp:txXfrm>
        <a:off x="895469" y="463818"/>
        <a:ext cx="739917" cy="369958"/>
      </dsp:txXfrm>
    </dsp:sp>
    <dsp:sp modelId="{3E41D03F-E28F-4E77-84BC-7AAE14734580}">
      <dsp:nvSpPr>
        <dsp:cNvPr id="0" name=""/>
        <dsp:cNvSpPr/>
      </dsp:nvSpPr>
      <dsp:spPr>
        <a:xfrm>
          <a:off x="17907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</a:t>
          </a:r>
          <a:r>
            <a:rPr lang="it-IT" sz="900" kern="1200" dirty="0" err="1"/>
            <a:t>etc</a:t>
          </a:r>
          <a:endParaRPr lang="it-IT" sz="900" kern="1200" dirty="0"/>
        </a:p>
      </dsp:txBody>
      <dsp:txXfrm>
        <a:off x="1790769" y="989159"/>
        <a:ext cx="739917" cy="369958"/>
      </dsp:txXfrm>
    </dsp:sp>
    <dsp:sp modelId="{A03C63C1-10A6-4ED5-A38D-4418445F6804}">
      <dsp:nvSpPr>
        <dsp:cNvPr id="0" name=""/>
        <dsp:cNvSpPr/>
      </dsp:nvSpPr>
      <dsp:spPr>
        <a:xfrm>
          <a:off x="8954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/home</a:t>
          </a:r>
        </a:p>
      </dsp:txBody>
      <dsp:txXfrm>
        <a:off x="895469" y="989159"/>
        <a:ext cx="739917" cy="369958"/>
      </dsp:txXfrm>
    </dsp:sp>
    <dsp:sp modelId="{4FDCE437-8DA5-491E-8D65-35FED28A7431}">
      <dsp:nvSpPr>
        <dsp:cNvPr id="0" name=""/>
        <dsp:cNvSpPr/>
      </dsp:nvSpPr>
      <dsp:spPr>
        <a:xfrm>
          <a:off x="895469" y="1514500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/Daniele</a:t>
          </a:r>
        </a:p>
      </dsp:txBody>
      <dsp:txXfrm>
        <a:off x="895469" y="1514500"/>
        <a:ext cx="739917" cy="369958"/>
      </dsp:txXfrm>
    </dsp:sp>
    <dsp:sp modelId="{4102D60A-5BC7-4E05-BCCC-71FA096579D4}">
      <dsp:nvSpPr>
        <dsp:cNvPr id="0" name=""/>
        <dsp:cNvSpPr/>
      </dsp:nvSpPr>
      <dsp:spPr>
        <a:xfrm>
          <a:off x="1080448" y="2039841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/documenti</a:t>
          </a:r>
        </a:p>
      </dsp:txBody>
      <dsp:txXfrm>
        <a:off x="1080448" y="2039841"/>
        <a:ext cx="739917" cy="369958"/>
      </dsp:txXfrm>
    </dsp:sp>
    <dsp:sp modelId="{78ACE8A6-533C-427E-8B54-AA7BC8ED3FF3}">
      <dsp:nvSpPr>
        <dsp:cNvPr id="0" name=""/>
        <dsp:cNvSpPr/>
      </dsp:nvSpPr>
      <dsp:spPr>
        <a:xfrm>
          <a:off x="1080448" y="2565182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/video</a:t>
          </a:r>
          <a:endParaRPr lang="it-IT" sz="900" kern="1200" dirty="0"/>
        </a:p>
      </dsp:txBody>
      <dsp:txXfrm>
        <a:off x="1080448" y="2565182"/>
        <a:ext cx="739917" cy="369958"/>
      </dsp:txXfrm>
    </dsp:sp>
    <dsp:sp modelId="{6EF7090F-CCDD-486E-AE20-D195A2BC3D72}">
      <dsp:nvSpPr>
        <dsp:cNvPr id="0" name=""/>
        <dsp:cNvSpPr/>
      </dsp:nvSpPr>
      <dsp:spPr>
        <a:xfrm>
          <a:off x="1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/mnt</a:t>
          </a:r>
        </a:p>
      </dsp:txBody>
      <dsp:txXfrm>
        <a:off x="169" y="989159"/>
        <a:ext cx="739917" cy="369958"/>
      </dsp:txXfrm>
    </dsp:sp>
    <dsp:sp modelId="{4092DC65-22A2-4A95-8265-EC6D44A767B6}">
      <dsp:nvSpPr>
        <dsp:cNvPr id="0" name=""/>
        <dsp:cNvSpPr/>
      </dsp:nvSpPr>
      <dsp:spPr>
        <a:xfrm>
          <a:off x="169" y="1514500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/drive1</a:t>
          </a:r>
        </a:p>
      </dsp:txBody>
      <dsp:txXfrm>
        <a:off x="169" y="1514500"/>
        <a:ext cx="739917" cy="369958"/>
      </dsp:txXfrm>
    </dsp:sp>
    <dsp:sp modelId="{92A7A327-9784-4F47-AEFF-D92EAFE87EC4}">
      <dsp:nvSpPr>
        <dsp:cNvPr id="0" name=""/>
        <dsp:cNvSpPr/>
      </dsp:nvSpPr>
      <dsp:spPr>
        <a:xfrm>
          <a:off x="185149" y="2039841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185149" y="2039841"/>
        <a:ext cx="739917" cy="369958"/>
      </dsp:txXfrm>
    </dsp:sp>
    <dsp:sp modelId="{A7687045-CE8F-4FF6-B517-E60530CEBCFF}">
      <dsp:nvSpPr>
        <dsp:cNvPr id="0" name=""/>
        <dsp:cNvSpPr/>
      </dsp:nvSpPr>
      <dsp:spPr>
        <a:xfrm>
          <a:off x="185149" y="2565182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185149" y="2565182"/>
        <a:ext cx="739917" cy="369958"/>
      </dsp:txXfrm>
    </dsp:sp>
    <dsp:sp modelId="{375A12E5-250E-470E-BE4A-95FFC2A0EDD0}">
      <dsp:nvSpPr>
        <dsp:cNvPr id="0" name=""/>
        <dsp:cNvSpPr/>
      </dsp:nvSpPr>
      <dsp:spPr>
        <a:xfrm>
          <a:off x="185149" y="3090523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185149" y="3090523"/>
        <a:ext cx="739917" cy="369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8E7E1-DB9C-4F33-AFD6-7C86E5523732}" type="datetimeFigureOut">
              <a:rPr lang="it-IT" smtClean="0"/>
              <a:t>13/09/2024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81B73-1AD0-431C-8A77-CAF334F26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715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81B73-1AD0-431C-8A77-CAF334F269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64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3C46A-3B37-E200-284C-8F0C9B028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E04CE5-63E5-83F1-BCFA-892D17B9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13A1-1E3E-0F53-E689-D79FA779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26FB3B-E497-5B80-2771-A47DE5C1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1DEA58-46AD-13CD-5602-0B507EF5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2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C4D84-2EB7-56AF-C1F5-4865730B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AF6E7B-F75D-5F7D-6FCE-171E98271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702E9E-0CD1-230B-59E0-8F44601C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A47AF7-D598-05C2-8B82-ACA3E4DB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FCCC88-3557-3E6F-630B-B3FB069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982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3729D10-893C-E047-4CE4-428D4D543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8E93C8-C3A7-40DE-DA5E-FEC877791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62813-45A0-0DA3-61A4-FFAD7534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8A8FFA-BCD4-19B3-AC0A-1CA949C5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4ACA23-0DC9-FA6C-CA65-C7A92250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5A0AE-85F0-CF92-6EB6-4BA582D7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73A7DA-FC6A-37E6-FACD-2F67D19C1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FED7CF-D267-93D8-B7D9-B44A8C40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0899F6-DFC3-FCE9-184E-1B1F9E86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2946ED-71C4-51E6-D7C6-13C613C1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5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C06D81-97C0-D6B9-2CC8-9CE9AA5A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F7B7A-59B0-CD4C-B8A7-C9C2B732D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60CCE9-4CA1-42B9-B241-10EC113B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2159DD-BD75-EEC1-3D9E-9B04A39C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5F21B-B204-6DDB-A694-BC6419B8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9CD1B9-1021-EA28-446B-88FA47E0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F5B25B-ED92-B229-92BC-2ED94FE2F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9FA39A-5CD2-A002-B0F0-B1E4227E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8E02E4-8B81-A598-216A-9B14445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7AF76-EE06-6618-BAD6-58FD4AC0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412E51-34A6-90B1-75DC-55528574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72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5B5A6-48F6-86A4-0654-8B0446C3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3E46A-4ACC-33A0-B2A1-DDC6AC1B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AFAC10-BDEC-46A3-68B4-92ABBFA14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A836D85-BC16-A85E-A1AF-25FC68A4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51FB87-4DDC-181A-B476-761D14649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613A0D-B5C6-791C-6F88-1F6FAB4A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5A0DE76-11DC-20B8-7A93-4722AEF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51DB2F-9EC2-33D4-9B5C-3AC81708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18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B4880-8E74-50F3-1577-20D80D18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538021-8927-7974-36CB-761EAD9A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DB522F-F746-E6C2-518B-DF43880E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FD3E76-1BA4-0E93-7BDA-3DC4D752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46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2A862EF-E4EB-AE25-6FFD-16D48128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9E7E3F-62A3-1A75-3986-FA1A1F46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E2087C-CFC8-E8DC-C39E-2BA42EA2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1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16924D-59CB-A13A-990A-8528F4CB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684339-461C-EDF2-3C50-7A009BD63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B9C1AB-7092-6080-3266-957A0257C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9DB241-4B17-C487-E4AF-012EA6F0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426D6B-2C8C-4724-BE5C-64C4296F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C816DB-D019-D013-24F3-C1EA8535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25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CFC6A-D782-1796-6986-F1A11F39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2A14057-658C-1973-2B8F-A5AE14D56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193AEC-F2B5-6488-E340-7FCF10684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4A6B1C-D828-D9D8-9FC1-0BD8847A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E1FD6E-A1D6-4F57-E85D-7E227D4B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CF8EA9-47E1-7106-27F3-D81C8569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09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812E211-14A3-5B51-09FA-1E8A6608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478945-2B7D-227E-D0AB-8E4DFC2B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0FC976-93DF-9835-A478-7466E9964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D510C-D1D3-4166-B02F-71BA107BDFE0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AE27C-56E0-0A54-D720-9B067B373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1BFA93-3218-74B8-D6D7-D1FB0A0CF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28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pinguino, uccello, giocattolo, Uccello incapace di volare&#10;&#10;Descrizione generata automaticamente">
            <a:extLst>
              <a:ext uri="{FF2B5EF4-FFF2-40B4-BE49-F238E27FC236}">
                <a16:creationId xmlns:a16="http://schemas.microsoft.com/office/drawing/2014/main" id="{FE97727C-27C2-A39B-3F08-FFB594237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58" y="1202826"/>
            <a:ext cx="3019882" cy="359509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D5F215-F1FC-EDAF-470A-452CDC737C40}"/>
              </a:ext>
            </a:extLst>
          </p:cNvPr>
          <p:cNvSpPr txBox="1"/>
          <p:nvPr/>
        </p:nvSpPr>
        <p:spPr>
          <a:xfrm>
            <a:off x="3043237" y="4959849"/>
            <a:ext cx="6105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Preparatevi a entrare nel </a:t>
            </a:r>
            <a:r>
              <a:rPr lang="it-IT" sz="2000" b="1" dirty="0">
                <a:solidFill>
                  <a:srgbClr val="343D92"/>
                </a:solidFill>
              </a:rPr>
              <a:t>mondo di Linux</a:t>
            </a:r>
            <a:r>
              <a:rPr lang="it-IT" sz="2000" dirty="0">
                <a:solidFill>
                  <a:srgbClr val="343D92"/>
                </a:solidFill>
              </a:rPr>
              <a:t>: dove </a:t>
            </a:r>
            <a:r>
              <a:rPr lang="it-IT" sz="2000" b="1" dirty="0">
                <a:solidFill>
                  <a:srgbClr val="343D92"/>
                </a:solidFill>
              </a:rPr>
              <a:t>il pinguino regna </a:t>
            </a:r>
            <a:r>
              <a:rPr lang="it-IT" sz="2000" dirty="0">
                <a:solidFill>
                  <a:srgbClr val="343D92"/>
                </a:solidFill>
              </a:rPr>
              <a:t>e potrete dire </a:t>
            </a:r>
            <a:r>
              <a:rPr lang="it-IT" sz="2000" b="1" dirty="0">
                <a:solidFill>
                  <a:srgbClr val="343D92"/>
                </a:solidFill>
              </a:rPr>
              <a:t>addio ai riavvii forzati!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135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381625" y="889843"/>
            <a:ext cx="62960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D’ACCORDO, E COME LO INSTALLO?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Per ognuna delle seguenti opzioni avrete delle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guide linkate nella repository GIT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del corso.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Ubuntu su una macchina vergine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o formattarne una non vergine.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WSL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(Windows Subsystem for Linux), questo vi permetterà di avere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dentro windows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shell Linux.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un software di virtualizzazione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come «Oracle Virtual Box».</a:t>
            </a:r>
          </a:p>
        </p:txBody>
      </p:sp>
      <p:pic>
        <p:nvPicPr>
          <p:cNvPr id="13" name="Immagine 12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A230D38A-C885-0182-E0C6-7F49F296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350" y="1037768"/>
            <a:ext cx="4340352" cy="4782464"/>
          </a:xfrm>
          <a:prstGeom prst="rect">
            <a:avLst/>
          </a:prstGeom>
        </p:spPr>
      </p:pic>
      <p:pic>
        <p:nvPicPr>
          <p:cNvPr id="14" name="Immagine 13" descr="Immagine che contiene giocattolo, pinguino, cartone animato&#10;&#10;Descrizione generata automaticamente">
            <a:extLst>
              <a:ext uri="{FF2B5EF4-FFF2-40B4-BE49-F238E27FC236}">
                <a16:creationId xmlns:a16="http://schemas.microsoft.com/office/drawing/2014/main" id="{E5553E9E-C678-8307-73A4-ECC6BFCA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1268023" y="-1148385"/>
            <a:ext cx="1847954" cy="184795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4BC92F-050C-88A1-70C3-E4336309FCDD}"/>
              </a:ext>
            </a:extLst>
          </p:cNvPr>
          <p:cNvSpPr txBox="1"/>
          <p:nvPr/>
        </p:nvSpPr>
        <p:spPr>
          <a:xfrm rot="7336327">
            <a:off x="-6255204" y="-3604338"/>
            <a:ext cx="64049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 QUINDI PERCHÉ UN PINGUINO?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mascotte ufficiale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di Linux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pinguino Tux.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suo nome potrebbe derivare dal fatto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suo aspetto ricorda uno smoking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(tuxedo in inglese).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Tux è diventato la mascotte ufficiale perché incarna lo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spirito amichevole e non troppo serio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di Linus, il quale decise di trasmettere questi valori anche alla sua creatura.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68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vestiti, persona, schermata&#10;&#10;Descrizione generata automaticamente">
            <a:extLst>
              <a:ext uri="{FF2B5EF4-FFF2-40B4-BE49-F238E27FC236}">
                <a16:creationId xmlns:a16="http://schemas.microsoft.com/office/drawing/2014/main" id="{85863441-60AA-7B2A-17B0-814D63D74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13" y="1044863"/>
            <a:ext cx="5292438" cy="3102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magine 5" descr="Immagine che contiene testo, Viso umano, schermata, Auricolari&#10;&#10;Descrizione generata automaticamente">
            <a:extLst>
              <a:ext uri="{FF2B5EF4-FFF2-40B4-BE49-F238E27FC236}">
                <a16:creationId xmlns:a16="http://schemas.microsoft.com/office/drawing/2014/main" id="{375E115F-431F-B2EA-736B-CB4214FD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5"/>
          <a:stretch/>
        </p:blipFill>
        <p:spPr>
          <a:xfrm>
            <a:off x="536350" y="1062182"/>
            <a:ext cx="5292438" cy="3067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FA06F-1F51-2D6C-48D2-9FABBDA3F873}"/>
              </a:ext>
            </a:extLst>
          </p:cNvPr>
          <p:cNvSpPr txBox="1"/>
          <p:nvPr/>
        </p:nvSpPr>
        <p:spPr>
          <a:xfrm>
            <a:off x="2289047" y="4978137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Non avete scuse, </a:t>
            </a:r>
            <a:r>
              <a:rPr lang="it-IT" sz="2000" b="1" dirty="0">
                <a:solidFill>
                  <a:srgbClr val="343D92"/>
                </a:solidFill>
              </a:rPr>
              <a:t>gira pure su un tostapane…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8" name="Immagine 7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A747C5AF-7A6A-5030-2B98-B03D9905B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72356" flipH="1">
            <a:off x="1956855" y="-4576539"/>
            <a:ext cx="1806288" cy="1990278"/>
          </a:xfrm>
          <a:prstGeom prst="rect">
            <a:avLst/>
          </a:prstGeom>
        </p:spPr>
      </p:pic>
      <p:pic>
        <p:nvPicPr>
          <p:cNvPr id="9" name="Immagine 8" descr="Immagine che contiene interno, elettronica, gadget, Elettrodomestico&#10;&#10;Descrizione generata automaticamente">
            <a:extLst>
              <a:ext uri="{FF2B5EF4-FFF2-40B4-BE49-F238E27FC236}">
                <a16:creationId xmlns:a16="http://schemas.microsoft.com/office/drawing/2014/main" id="{F8B86C14-3370-375C-BF7F-2422D3C7C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-2528680"/>
            <a:ext cx="1485900" cy="989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8588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FA06F-1F51-2D6C-48D2-9FABBDA3F873}"/>
              </a:ext>
            </a:extLst>
          </p:cNvPr>
          <p:cNvSpPr txBox="1"/>
          <p:nvPr/>
        </p:nvSpPr>
        <p:spPr>
          <a:xfrm>
            <a:off x="2289047" y="5499345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343D92"/>
                </a:solidFill>
              </a:rPr>
              <a:t>Letteralmente</a:t>
            </a:r>
            <a:r>
              <a:rPr lang="it-IT" sz="2000" dirty="0">
                <a:solidFill>
                  <a:srgbClr val="343D92"/>
                </a:solidFill>
              </a:rPr>
              <a:t>…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3" name="Immagine 2" descr="Immagine che contiene interno, elettronica, gadget, Elettrodomestico&#10;&#10;Descrizione generata automaticamente">
            <a:extLst>
              <a:ext uri="{FF2B5EF4-FFF2-40B4-BE49-F238E27FC236}">
                <a16:creationId xmlns:a16="http://schemas.microsoft.com/office/drawing/2014/main" id="{F449C39B-60C1-9E98-BA46-5632CE38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21" y="958545"/>
            <a:ext cx="6291758" cy="418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4" descr="Immagine che contiene testo, Viso umano, schermata, Auricolari&#10;&#10;Descrizione generata automaticamente">
            <a:extLst>
              <a:ext uri="{FF2B5EF4-FFF2-40B4-BE49-F238E27FC236}">
                <a16:creationId xmlns:a16="http://schemas.microsoft.com/office/drawing/2014/main" id="{C3FCC3BC-2482-7687-85CC-C4CF45698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5"/>
          <a:stretch/>
        </p:blipFill>
        <p:spPr>
          <a:xfrm rot="17145914">
            <a:off x="-5616800" y="-2162464"/>
            <a:ext cx="5292438" cy="3067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testo, vestiti, persona, schermata&#10;&#10;Descrizione generata automaticamente">
            <a:extLst>
              <a:ext uri="{FF2B5EF4-FFF2-40B4-BE49-F238E27FC236}">
                <a16:creationId xmlns:a16="http://schemas.microsoft.com/office/drawing/2014/main" id="{E371CAAE-7D7F-0FE0-CDFA-AC0F41941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0698">
            <a:off x="12918706" y="-2279801"/>
            <a:ext cx="5292438" cy="3102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6C2CD957-4F54-26E4-CF65-A4FC4439C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14657548" y="4428137"/>
            <a:ext cx="2983038" cy="2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4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370713" y="1566952"/>
            <a:ext cx="62960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FINE INTRODUZIONE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Domani spero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vedervi tutti con una macchina Linux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sporcarvi le mani.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</a:t>
            </a: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Telegram a @daniele.susino</a:t>
            </a:r>
          </a:p>
        </p:txBody>
      </p:sp>
      <p:pic>
        <p:nvPicPr>
          <p:cNvPr id="4" name="Immagine 3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44636742-6E5A-C371-E7AF-EC670C22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38" y="804672"/>
            <a:ext cx="5248656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BENTORNATI A CODING ZERO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testo, computer, cartone animato, design&#10;&#10;Descrizione generata automaticamente">
            <a:extLst>
              <a:ext uri="{FF2B5EF4-FFF2-40B4-BE49-F238E27FC236}">
                <a16:creationId xmlns:a16="http://schemas.microsoft.com/office/drawing/2014/main" id="{D6E03A73-DED0-8811-207B-681C38D7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b="6526"/>
          <a:stretch/>
        </p:blipFill>
        <p:spPr>
          <a:xfrm>
            <a:off x="4511040" y="1898151"/>
            <a:ext cx="3169920" cy="27678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4959849"/>
            <a:ext cx="7613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Pronti a </a:t>
            </a:r>
            <a:r>
              <a:rPr lang="it-IT" sz="2000" b="1" dirty="0">
                <a:solidFill>
                  <a:srgbClr val="343D92"/>
                </a:solidFill>
              </a:rPr>
              <a:t>trasformare codice in magia</a:t>
            </a:r>
            <a:r>
              <a:rPr lang="it-IT" sz="2000" dirty="0">
                <a:solidFill>
                  <a:srgbClr val="343D92"/>
                </a:solidFill>
              </a:rPr>
              <a:t>? </a:t>
            </a:r>
            <a:br>
              <a:rPr lang="it-IT" sz="2000" dirty="0">
                <a:solidFill>
                  <a:srgbClr val="343D92"/>
                </a:solidFill>
              </a:rPr>
            </a:br>
            <a:r>
              <a:rPr lang="it-IT" sz="2000" dirty="0">
                <a:solidFill>
                  <a:srgbClr val="343D92"/>
                </a:solidFill>
              </a:rPr>
              <a:t>Nel </a:t>
            </a:r>
            <a:r>
              <a:rPr lang="it-IT" sz="2000" b="1" dirty="0">
                <a:solidFill>
                  <a:srgbClr val="343D92"/>
                </a:solidFill>
              </a:rPr>
              <a:t>regno di Tux</a:t>
            </a:r>
            <a:r>
              <a:rPr lang="it-IT" sz="2000" dirty="0">
                <a:solidFill>
                  <a:srgbClr val="343D92"/>
                </a:solidFill>
              </a:rPr>
              <a:t>, i </a:t>
            </a:r>
            <a:r>
              <a:rPr lang="it-IT" sz="2000" b="1" dirty="0">
                <a:solidFill>
                  <a:srgbClr val="343D92"/>
                </a:solidFill>
              </a:rPr>
              <a:t>compilatori</a:t>
            </a:r>
            <a:r>
              <a:rPr lang="it-IT" sz="2000" dirty="0">
                <a:solidFill>
                  <a:srgbClr val="343D92"/>
                </a:solidFill>
              </a:rPr>
              <a:t> e gli </a:t>
            </a:r>
            <a:r>
              <a:rPr lang="it-IT" sz="2000" b="1" dirty="0">
                <a:solidFill>
                  <a:srgbClr val="343D92"/>
                </a:solidFill>
              </a:rPr>
              <a:t>interpreti</a:t>
            </a:r>
            <a:r>
              <a:rPr lang="it-IT" sz="2000" dirty="0">
                <a:solidFill>
                  <a:srgbClr val="343D92"/>
                </a:solidFill>
              </a:rPr>
              <a:t> sono i tuoi </a:t>
            </a:r>
            <a:r>
              <a:rPr lang="it-IT" sz="2000" b="1" dirty="0">
                <a:solidFill>
                  <a:srgbClr val="343D92"/>
                </a:solidFill>
              </a:rPr>
              <a:t>incantesimi</a:t>
            </a:r>
            <a:r>
              <a:rPr lang="it-IT" sz="2000" dirty="0">
                <a:solidFill>
                  <a:srgbClr val="343D92"/>
                </a:solidFill>
              </a:rPr>
              <a:t>, e la </a:t>
            </a:r>
            <a:r>
              <a:rPr lang="it-IT" sz="2000" b="1" dirty="0">
                <a:solidFill>
                  <a:srgbClr val="343D92"/>
                </a:solidFill>
              </a:rPr>
              <a:t>programmazione</a:t>
            </a:r>
            <a:r>
              <a:rPr lang="it-IT" sz="2000" dirty="0">
                <a:solidFill>
                  <a:srgbClr val="343D92"/>
                </a:solidFill>
              </a:rPr>
              <a:t> è solo </a:t>
            </a:r>
            <a:r>
              <a:rPr lang="it-IT" sz="2000" b="1" dirty="0">
                <a:solidFill>
                  <a:srgbClr val="343D92"/>
                </a:solidFill>
              </a:rPr>
              <a:t>l'inizio dell’avventura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3858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3167390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SIATE SINCERI…</a:t>
            </a:r>
          </a:p>
        </p:txBody>
      </p:sp>
    </p:spTree>
    <p:extLst>
      <p:ext uri="{BB962C8B-B14F-4D97-AF65-F5344CB8AC3E}">
        <p14:creationId xmlns:p14="http://schemas.microsoft.com/office/powerpoint/2010/main" val="999901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AVETE AVUTO PROBLEMI?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063453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Questo è il </a:t>
            </a:r>
            <a:r>
              <a:rPr lang="it-IT" sz="2000" b="1" dirty="0">
                <a:solidFill>
                  <a:srgbClr val="343D92"/>
                </a:solidFill>
              </a:rPr>
              <a:t>momento giusto</a:t>
            </a:r>
            <a:r>
              <a:rPr lang="it-IT" sz="2000" dirty="0">
                <a:solidFill>
                  <a:srgbClr val="343D92"/>
                </a:solidFill>
              </a:rPr>
              <a:t> di chiedere per </a:t>
            </a:r>
            <a:r>
              <a:rPr lang="it-IT" sz="2000" b="1" dirty="0">
                <a:solidFill>
                  <a:srgbClr val="343D92"/>
                </a:solidFill>
              </a:rPr>
              <a:t>risolvere le problematiche</a:t>
            </a:r>
            <a:r>
              <a:rPr lang="it-IT" sz="2000" dirty="0">
                <a:solidFill>
                  <a:srgbClr val="343D92"/>
                </a:solidFill>
              </a:rPr>
              <a:t>, non fatevi </a:t>
            </a:r>
            <a:r>
              <a:rPr lang="it-IT" sz="2000" b="1" dirty="0">
                <a:solidFill>
                  <a:srgbClr val="343D92"/>
                </a:solidFill>
              </a:rPr>
              <a:t>intimorire da Tux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giocattolo, arma, cartone animato, Rivoltella&#10;&#10;Descrizione generata automaticamente">
            <a:extLst>
              <a:ext uri="{FF2B5EF4-FFF2-40B4-BE49-F238E27FC236}">
                <a16:creationId xmlns:a16="http://schemas.microsoft.com/office/drawing/2014/main" id="{3C71FDDE-3D51-C8BF-B3F9-98837213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0" y="1673983"/>
            <a:ext cx="5135418" cy="3285866"/>
          </a:xfrm>
          <a:prstGeom prst="rect">
            <a:avLst/>
          </a:prstGeom>
        </p:spPr>
      </p:pic>
      <p:pic>
        <p:nvPicPr>
          <p:cNvPr id="5" name="Immagine 4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4E401D9C-4DCA-1DBF-3D8B-03B7FF3B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9631">
            <a:off x="14317599" y="1559885"/>
            <a:ext cx="4456176" cy="445617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44864B-0F48-29F3-51DE-EBED62D3FA58}"/>
              </a:ext>
            </a:extLst>
          </p:cNvPr>
          <p:cNvSpPr txBox="1"/>
          <p:nvPr/>
        </p:nvSpPr>
        <p:spPr>
          <a:xfrm rot="2700000">
            <a:off x="-5360443" y="6068062"/>
            <a:ext cx="2901792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884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8511B8C0-1D8E-9DC6-031C-84DF044EF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99" y="893135"/>
            <a:ext cx="4456176" cy="4456176"/>
          </a:xfrm>
          <a:prstGeom prst="rect">
            <a:avLst/>
          </a:prstGeom>
        </p:spPr>
      </p:pic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73E1A13-C147-1ACC-98A9-6A03ADCC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-4080890" y="2609850"/>
            <a:ext cx="2057398" cy="20573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52625E-A466-9209-6B90-36C9DB769C8B}"/>
              </a:ext>
            </a:extLst>
          </p:cNvPr>
          <p:cNvSpPr txBox="1"/>
          <p:nvPr/>
        </p:nvSpPr>
        <p:spPr>
          <a:xfrm rot="14522948">
            <a:off x="15278101" y="-2438400"/>
            <a:ext cx="2903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725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351507"/>
            <a:ext cx="6240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625632-A103-0E63-75E8-406D288F3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" y="864107"/>
            <a:ext cx="5129784" cy="51297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E10626-7848-6D77-237D-43750B2E6631}"/>
              </a:ext>
            </a:extLst>
          </p:cNvPr>
          <p:cNvSpPr txBox="1"/>
          <p:nvPr/>
        </p:nvSpPr>
        <p:spPr>
          <a:xfrm rot="12560992">
            <a:off x="-1051073" y="-9117382"/>
            <a:ext cx="39287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8" name="Immagine 7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F4DDB0CC-3884-FFE2-CBEC-177A390F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65279">
            <a:off x="15441286" y="4074222"/>
            <a:ext cx="1942102" cy="19421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708C20-8053-CAB4-C1BE-CA4C158DBC7A}"/>
              </a:ext>
            </a:extLst>
          </p:cNvPr>
          <p:cNvSpPr txBox="1"/>
          <p:nvPr/>
        </p:nvSpPr>
        <p:spPr>
          <a:xfrm rot="14412825">
            <a:off x="-6943658" y="630593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3E2EC832-0272-998E-C398-B5945E6A2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178177"/>
              </p:ext>
            </p:extLst>
          </p:nvPr>
        </p:nvGraphicFramePr>
        <p:xfrm>
          <a:off x="13530072" y="-3403092"/>
          <a:ext cx="4655312" cy="579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9032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110528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3696BE6-5EC1-8FA8-E44F-8669EAA70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386664"/>
              </p:ext>
            </p:extLst>
          </p:nvPr>
        </p:nvGraphicFramePr>
        <p:xfrm>
          <a:off x="7205472" y="521208"/>
          <a:ext cx="4655312" cy="579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2D82B4-E326-791B-C64C-FA684B2D13AA}"/>
              </a:ext>
            </a:extLst>
          </p:cNvPr>
          <p:cNvSpPr txBox="1"/>
          <p:nvPr/>
        </p:nvSpPr>
        <p:spPr>
          <a:xfrm rot="13566602">
            <a:off x="12151126" y="-3449094"/>
            <a:ext cx="6240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9" name="Immagine 8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5D270A45-F1AD-5C61-9954-87483B2AD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1030">
            <a:off x="-6493383" y="1732637"/>
            <a:ext cx="5129784" cy="512978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490DAC-4DCC-EAF7-72FF-57B8DAAD1415}"/>
              </a:ext>
            </a:extLst>
          </p:cNvPr>
          <p:cNvSpPr txBox="1"/>
          <p:nvPr/>
        </p:nvSpPr>
        <p:spPr>
          <a:xfrm rot="18741988">
            <a:off x="13053227" y="752668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11" name="Immagine 10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3392A962-940F-4751-E162-434A87850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79629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797510"/>
            <a:ext cx="62403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LINUX?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Linux è stato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creato da Linus Torvalds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 1991.</a:t>
            </a: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kernel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dei sistemi operativi GNU/Linux.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kernel non è altro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cuore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del sistema operativo, infatti 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gestisce le risorse hardware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(CPU, RAM, ecc.).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Ma un cuore ha anche bisogno di un corpo, ed è qui che entra in gioco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GNU è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insieme di strumenti base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(terminale, compilatori, ecc.) per creare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utilizzabile da utenti finali.</a:t>
            </a:r>
          </a:p>
        </p:txBody>
      </p:sp>
      <p:pic>
        <p:nvPicPr>
          <p:cNvPr id="6" name="Immagine 5" descr="Immagine che contiene Viso umano, persona, vestiti, ritratto&#10;&#10;Descrizione generata automaticamente">
            <a:extLst>
              <a:ext uri="{FF2B5EF4-FFF2-40B4-BE49-F238E27FC236}">
                <a16:creationId xmlns:a16="http://schemas.microsoft.com/office/drawing/2014/main" id="{B25B24AE-D8A9-0CB0-E111-D4AE2D4A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t="-794" r="14333" b="794"/>
          <a:stretch/>
        </p:blipFill>
        <p:spPr>
          <a:xfrm rot="430471">
            <a:off x="8039230" y="1287273"/>
            <a:ext cx="2996641" cy="3602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30A3ABB-70CB-109C-351A-96C9D523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9694">
            <a:off x="3019426" y="8919406"/>
            <a:ext cx="6153150" cy="43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8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65928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4" name="Immagine 3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CE1981F0-E5F5-40C5-02D2-003D9EF9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200150"/>
            <a:ext cx="4457700" cy="44577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00121D42-E8A1-FBEB-7E18-5EF2D298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62461"/>
              </p:ext>
            </p:extLst>
          </p:nvPr>
        </p:nvGraphicFramePr>
        <p:xfrm>
          <a:off x="16249650" y="1466850"/>
          <a:ext cx="2530856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6C0CD-E49C-FB1C-9676-8183F04CA192}"/>
              </a:ext>
            </a:extLst>
          </p:cNvPr>
          <p:cNvSpPr txBox="1"/>
          <p:nvPr/>
        </p:nvSpPr>
        <p:spPr>
          <a:xfrm rot="10800000">
            <a:off x="-967740" y="859193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8" name="Immagine 7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F276D4AA-21E2-F1B2-C0E5-2FB3B1864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5113" y="871535"/>
            <a:ext cx="5114925" cy="51149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C91B32-737B-7069-8D23-16A1A15DEE6E}"/>
              </a:ext>
            </a:extLst>
          </p:cNvPr>
          <p:cNvSpPr txBox="1"/>
          <p:nvPr/>
        </p:nvSpPr>
        <p:spPr>
          <a:xfrm>
            <a:off x="312801" y="7696524"/>
            <a:ext cx="62403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9202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705174"/>
            <a:ext cx="62403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57135340-6D64-C76D-3448-E0789A578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74" y="871535"/>
            <a:ext cx="5114925" cy="5114925"/>
          </a:xfrm>
          <a:prstGeom prst="rect">
            <a:avLst/>
          </a:prstGeom>
        </p:spPr>
      </p:pic>
      <p:pic>
        <p:nvPicPr>
          <p:cNvPr id="6" name="Immagine 5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6A90C68E-CCFF-0735-4B22-67EB042F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-5124450"/>
            <a:ext cx="4457700" cy="4457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76C86-4316-C1F6-1660-9FB7716075BB}"/>
              </a:ext>
            </a:extLst>
          </p:cNvPr>
          <p:cNvSpPr txBox="1"/>
          <p:nvPr/>
        </p:nvSpPr>
        <p:spPr>
          <a:xfrm rot="10213642">
            <a:off x="11266552" y="-544636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8" name="Immagine 7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B0B9957F-FBCB-5DF7-34CC-3F6A8D30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 rot="10082279">
            <a:off x="-5779722" y="3470319"/>
            <a:ext cx="3186970" cy="3003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C40780-B75E-B992-BF04-CF323079B861}"/>
              </a:ext>
            </a:extLst>
          </p:cNvPr>
          <p:cNvSpPr txBox="1"/>
          <p:nvPr/>
        </p:nvSpPr>
        <p:spPr>
          <a:xfrm rot="11171944">
            <a:off x="6297549" y="7524743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188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6096000" y="1874728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17" name="Immagine 16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FBD13290-32B0-F49B-6B56-3DC4D031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>
            <a:off x="514350" y="1090611"/>
            <a:ext cx="4962526" cy="467677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B8BD818-25DE-DF87-36E1-39FD4E74F10C}"/>
              </a:ext>
            </a:extLst>
          </p:cNvPr>
          <p:cNvSpPr txBox="1"/>
          <p:nvPr/>
        </p:nvSpPr>
        <p:spPr>
          <a:xfrm>
            <a:off x="1532001" y="10077451"/>
            <a:ext cx="38020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9" name="Immagine 18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E0C2FEB2-4115-3982-216E-1DB871C21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74" y="871535"/>
            <a:ext cx="5114925" cy="5114925"/>
          </a:xfrm>
          <a:prstGeom prst="rect">
            <a:avLst/>
          </a:prstGeom>
        </p:spPr>
      </p:pic>
      <p:pic>
        <p:nvPicPr>
          <p:cNvPr id="20" name="Immagine 19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54E3A3E8-9833-0875-31CE-74B11A69E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flipH="1">
            <a:off x="6833997" y="7462837"/>
            <a:ext cx="5045202" cy="385762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04A2F9-B015-478C-C8D3-FF87175363B7}"/>
              </a:ext>
            </a:extLst>
          </p:cNvPr>
          <p:cNvSpPr txBox="1"/>
          <p:nvPr/>
        </p:nvSpPr>
        <p:spPr>
          <a:xfrm rot="4820088">
            <a:off x="-7440549" y="551289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71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551289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  <p:pic>
        <p:nvPicPr>
          <p:cNvPr id="7" name="Immagine 6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EAD3A631-2AD0-0462-EED2-46846E6BD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flipH="1">
            <a:off x="6833997" y="1500187"/>
            <a:ext cx="5045202" cy="38576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7A3977-F759-B643-254C-D14622F6E853}"/>
              </a:ext>
            </a:extLst>
          </p:cNvPr>
          <p:cNvSpPr txBox="1"/>
          <p:nvPr/>
        </p:nvSpPr>
        <p:spPr>
          <a:xfrm>
            <a:off x="6096000" y="-3840272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10" name="Immagine 9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998F6D0B-FF1D-AFA5-1085-9878ADD0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 rot="9000000">
            <a:off x="843808" y="-4611316"/>
            <a:ext cx="3236810" cy="30504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BDA18E-F9E3-2688-56D7-9728AD190EE2}"/>
              </a:ext>
            </a:extLst>
          </p:cNvPr>
          <p:cNvSpPr txBox="1"/>
          <p:nvPr/>
        </p:nvSpPr>
        <p:spPr>
          <a:xfrm rot="10800000">
            <a:off x="14638401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12" name="Immagine 11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05652071-A4BF-9A5C-2D9E-7513E6142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-4705350" y="7404427"/>
            <a:ext cx="4705350" cy="42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8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5" name="Immagine 4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75DABAAA-338E-E639-D2FD-BBED25A9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514350" y="1327477"/>
            <a:ext cx="4705350" cy="4241146"/>
          </a:xfrm>
          <a:prstGeom prst="rect">
            <a:avLst/>
          </a:prstGeom>
        </p:spPr>
      </p:pic>
      <p:pic>
        <p:nvPicPr>
          <p:cNvPr id="6" name="Immagine 5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2F0B1352-63DB-53CA-350A-CE7D01AF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rot="7200000" flipH="1">
            <a:off x="6833997" y="9463087"/>
            <a:ext cx="5045202" cy="38576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B93729-3DA3-0387-F93B-29F87A33F02B}"/>
              </a:ext>
            </a:extLst>
          </p:cNvPr>
          <p:cNvSpPr txBox="1"/>
          <p:nvPr/>
        </p:nvSpPr>
        <p:spPr>
          <a:xfrm rot="7200000">
            <a:off x="932071" y="-7158524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  <p:pic>
        <p:nvPicPr>
          <p:cNvPr id="8" name="Immagine 7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B0B453E0-3941-C798-B9B7-CFC0CAEC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1879681" y="7907484"/>
            <a:ext cx="4762500" cy="47625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995C7-1623-B58A-DFA1-71208554728E}"/>
              </a:ext>
            </a:extLst>
          </p:cNvPr>
          <p:cNvSpPr txBox="1"/>
          <p:nvPr/>
        </p:nvSpPr>
        <p:spPr>
          <a:xfrm rot="12265906">
            <a:off x="-7023948" y="-4544208"/>
            <a:ext cx="62403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000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859064"/>
            <a:ext cx="62403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74A1B335-1B6F-BE8B-D466-70B89BCE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99" y="1047749"/>
            <a:ext cx="4762500" cy="4762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699CD-9E9E-0F58-06A1-7F7C775B58EE}"/>
              </a:ext>
            </a:extLst>
          </p:cNvPr>
          <p:cNvSpPr txBox="1"/>
          <p:nvPr/>
        </p:nvSpPr>
        <p:spPr>
          <a:xfrm rot="9000000">
            <a:off x="6270442" y="-5231166"/>
            <a:ext cx="62403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LA SKILL PIU’ IMPORTANTE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cosa essenziale </a:t>
            </a:r>
            <a:r>
              <a:rPr lang="it-IT" sz="2000" dirty="0">
                <a:solidFill>
                  <a:srgbClr val="343D92"/>
                </a:solidFill>
              </a:rPr>
              <a:t>per quanto riguarda la vita di un informatico, è </a:t>
            </a:r>
            <a:r>
              <a:rPr lang="it-IT" sz="2000" b="1" dirty="0">
                <a:solidFill>
                  <a:srgbClr val="343D92"/>
                </a:solidFill>
              </a:rPr>
              <a:t>saper cercare le cose.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USATE GOOGLE,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INCURIOSITEVI,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SPULCIATE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ANCORA MEGLIO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INGLESE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9" name="Immagine 8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DE239741-D43D-9FD8-3E1D-F8DA8EBFD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6553200" y="-5156450"/>
            <a:ext cx="4705350" cy="42411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671AAC-69DF-DF1B-8A6C-940B89356D2E}"/>
              </a:ext>
            </a:extLst>
          </p:cNvPr>
          <p:cNvSpPr txBox="1"/>
          <p:nvPr/>
        </p:nvSpPr>
        <p:spPr>
          <a:xfrm rot="11130741">
            <a:off x="1397760" y="-10017689"/>
            <a:ext cx="2880034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11" name="Immagine 10" descr="Immagine che contiene testo, schizzo, design, arte&#10;&#10;Descrizione generata automaticamente">
            <a:extLst>
              <a:ext uri="{FF2B5EF4-FFF2-40B4-BE49-F238E27FC236}">
                <a16:creationId xmlns:a16="http://schemas.microsoft.com/office/drawing/2014/main" id="{6B5907CD-2B74-0B1B-4BF0-14C2A1BB3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9507" r="7775" b="11971"/>
          <a:stretch/>
        </p:blipFill>
        <p:spPr>
          <a:xfrm>
            <a:off x="-1429616" y="479933"/>
            <a:ext cx="1178918" cy="1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1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B4891739-B250-C149-A539-3D3C4721E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58" y="3429000"/>
            <a:ext cx="236810" cy="236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559552" y="2028616"/>
            <a:ext cx="62403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LA SKILL PIU’ IMPORTANTE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cosa essenziale </a:t>
            </a:r>
            <a:r>
              <a:rPr lang="it-IT" sz="2000" dirty="0">
                <a:solidFill>
                  <a:srgbClr val="343D92"/>
                </a:solidFill>
              </a:rPr>
              <a:t>per quanto riguarda la vita di un informatico, è </a:t>
            </a:r>
            <a:r>
              <a:rPr lang="it-IT" sz="2000" b="1" dirty="0">
                <a:solidFill>
                  <a:srgbClr val="343D92"/>
                </a:solidFill>
              </a:rPr>
              <a:t>saper cercare le cose.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USATE GOOGLE,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INCURIOSITEVI,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SPULCIATE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ANCORA MEGLIO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INGLESE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5" name="Immagine 4" descr="Immagine che contiene testo, schizzo, design, arte&#10;&#10;Descrizione generata automaticamente">
            <a:extLst>
              <a:ext uri="{FF2B5EF4-FFF2-40B4-BE49-F238E27FC236}">
                <a16:creationId xmlns:a16="http://schemas.microsoft.com/office/drawing/2014/main" id="{C87D8A0E-7E76-F2D3-32AD-7FF10FE37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9507" r="7775" b="11971"/>
          <a:stretch/>
        </p:blipFill>
        <p:spPr>
          <a:xfrm>
            <a:off x="392049" y="1304925"/>
            <a:ext cx="4410075" cy="4248150"/>
          </a:xfrm>
          <a:prstGeom prst="rect">
            <a:avLst/>
          </a:prstGeom>
        </p:spPr>
      </p:pic>
      <p:pic>
        <p:nvPicPr>
          <p:cNvPr id="3" name="Immagine 2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A4C68D48-EB22-7BE2-4F66-FFFFE8BA7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3306160" y="8290156"/>
            <a:ext cx="2469686" cy="246968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221DDD-9802-BDB5-9A03-FC0620F31FA9}"/>
              </a:ext>
            </a:extLst>
          </p:cNvPr>
          <p:cNvSpPr txBox="1"/>
          <p:nvPr/>
        </p:nvSpPr>
        <p:spPr>
          <a:xfrm rot="11049370">
            <a:off x="-4912701" y="97453"/>
            <a:ext cx="3003112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9404118E-3D4E-AE78-B5A4-611AF6308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057145" y="3285464"/>
            <a:ext cx="62816" cy="63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122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3C8637D2-A2BD-0A70-1F73-ACB2F198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53" y="1041463"/>
            <a:ext cx="4743450" cy="4775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4CB4DC53-5B22-6F43-CBEA-3149A11D0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7" y="1047750"/>
            <a:ext cx="4762500" cy="476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456A3D38-30CF-4DDB-85D0-66C084E5C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 rot="7919534">
            <a:off x="5673843" y="7505700"/>
            <a:ext cx="844314" cy="8382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F53BD6-5822-E13B-2BDB-92EDF9180A6D}"/>
              </a:ext>
            </a:extLst>
          </p:cNvPr>
          <p:cNvSpPr txBox="1"/>
          <p:nvPr/>
        </p:nvSpPr>
        <p:spPr>
          <a:xfrm rot="9188576">
            <a:off x="3138487" y="-297099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1911BF-7F81-D379-FF0C-2EB630AC1582}"/>
              </a:ext>
            </a:extLst>
          </p:cNvPr>
          <p:cNvSpPr txBox="1"/>
          <p:nvPr/>
        </p:nvSpPr>
        <p:spPr>
          <a:xfrm rot="9170770">
            <a:off x="-1675224" y="5814107"/>
            <a:ext cx="10797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836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417396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Immagine 4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269DE643-19DB-7529-73A9-E390C123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>
            <a:off x="4391025" y="1736372"/>
            <a:ext cx="3409950" cy="3385256"/>
          </a:xfrm>
          <a:prstGeom prst="rect">
            <a:avLst/>
          </a:prstGeom>
        </p:spPr>
      </p:pic>
      <p:pic>
        <p:nvPicPr>
          <p:cNvPr id="6" name="Immagine 5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1A33FA9B-48F2-06B8-9D3B-827032E6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9177" flipV="1">
            <a:off x="2416969" y="-1448090"/>
            <a:ext cx="718514" cy="718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DB7259F8-5285-39B9-C766-3C609EDC7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5478">
            <a:off x="12529035" y="-37739"/>
            <a:ext cx="478686" cy="481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D15E80-2EDD-E82A-A127-4B327271E800}"/>
              </a:ext>
            </a:extLst>
          </p:cNvPr>
          <p:cNvSpPr txBox="1"/>
          <p:nvPr/>
        </p:nvSpPr>
        <p:spPr>
          <a:xfrm rot="6187435">
            <a:off x="-13070760" y="-10263543"/>
            <a:ext cx="1795314" cy="2231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pic>
        <p:nvPicPr>
          <p:cNvPr id="10" name="Immagine 9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0ADB7A92-FA13-ED24-A4EC-FD83CD569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 rot="8734614">
            <a:off x="14490685" y="2318545"/>
            <a:ext cx="2309856" cy="20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551289"/>
            <a:ext cx="64514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pic>
        <p:nvPicPr>
          <p:cNvPr id="5" name="Immagine 4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6D05CF22-D13F-AE17-CF67-C96478E1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7020318" y="1276350"/>
            <a:ext cx="4837914" cy="43053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69D994-8C1A-BEF3-61C0-5E83DB86E9B7}"/>
              </a:ext>
            </a:extLst>
          </p:cNvPr>
          <p:cNvSpPr txBox="1"/>
          <p:nvPr/>
        </p:nvSpPr>
        <p:spPr>
          <a:xfrm rot="9900000">
            <a:off x="4819914" y="-2646229"/>
            <a:ext cx="2552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2" name="Immagine 11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678A71BF-2C4D-64FF-71CC-12727E04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 rot="9689392">
            <a:off x="-3674331" y="2053873"/>
            <a:ext cx="3409950" cy="3385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74EDA3-65C7-611D-5978-B0F12E5572C0}"/>
              </a:ext>
            </a:extLst>
          </p:cNvPr>
          <p:cNvSpPr txBox="1"/>
          <p:nvPr/>
        </p:nvSpPr>
        <p:spPr>
          <a:xfrm rot="10800000">
            <a:off x="2289046" y="7760127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262BEC3-FE62-E10A-FED3-A49938BD9F44}"/>
              </a:ext>
            </a:extLst>
          </p:cNvPr>
          <p:cNvSpPr txBox="1"/>
          <p:nvPr/>
        </p:nvSpPr>
        <p:spPr>
          <a:xfrm>
            <a:off x="12192000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</p:spTree>
    <p:extLst>
      <p:ext uri="{BB962C8B-B14F-4D97-AF65-F5344CB8AC3E}">
        <p14:creationId xmlns:p14="http://schemas.microsoft.com/office/powerpoint/2010/main" val="1476589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96F5AA2-3306-3B71-6B04-5E80382D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255864"/>
            <a:ext cx="6153150" cy="43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Viso umano, persona, vestiti, ritratto&#10;&#10;Descrizione generata automaticamente">
            <a:extLst>
              <a:ext uri="{FF2B5EF4-FFF2-40B4-BE49-F238E27FC236}">
                <a16:creationId xmlns:a16="http://schemas.microsoft.com/office/drawing/2014/main" id="{1A1A22CB-B13D-2324-46D4-247E37C6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t="-794" r="14333" b="794"/>
          <a:stretch/>
        </p:blipFill>
        <p:spPr>
          <a:xfrm rot="7694137">
            <a:off x="11929058" y="-4837755"/>
            <a:ext cx="2996641" cy="3602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4A88E1-FCA6-11E4-A656-12BF2025DD35}"/>
              </a:ext>
            </a:extLst>
          </p:cNvPr>
          <p:cNvSpPr txBox="1"/>
          <p:nvPr/>
        </p:nvSpPr>
        <p:spPr>
          <a:xfrm rot="5987152">
            <a:off x="-6385832" y="-1935278"/>
            <a:ext cx="62403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LINUX?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Linux è stato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creato da Linus Torvalds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 1991.</a:t>
            </a: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kernel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dei sistemi operativi GNU/Linux.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kernel non è altro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cuore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del sistema operativo, infatti 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gestisce le risorse hardware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(CPU, RAM, ecc.).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Ma un cuore ha anche bisogno di un corpo, ed è qui che entra in gioco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GNU è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insieme di strumenti base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(terminale, compilatori, ecc.) per creare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utilizzabile da utenti finali.</a:t>
            </a:r>
          </a:p>
        </p:txBody>
      </p:sp>
    </p:spTree>
    <p:extLst>
      <p:ext uri="{BB962C8B-B14F-4D97-AF65-F5344CB8AC3E}">
        <p14:creationId xmlns:p14="http://schemas.microsoft.com/office/powerpoint/2010/main" val="2421154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C128588F-6D13-F135-ECEC-57729A64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514350" y="1276350"/>
            <a:ext cx="4837914" cy="43053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055902-8917-E100-0C15-C3053CD72077}"/>
              </a:ext>
            </a:extLst>
          </p:cNvPr>
          <p:cNvSpPr txBox="1"/>
          <p:nvPr/>
        </p:nvSpPr>
        <p:spPr>
          <a:xfrm>
            <a:off x="5226177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D753C9-EDE1-D871-F0D5-656171DB933B}"/>
              </a:ext>
            </a:extLst>
          </p:cNvPr>
          <p:cNvSpPr txBox="1"/>
          <p:nvPr/>
        </p:nvSpPr>
        <p:spPr>
          <a:xfrm>
            <a:off x="-9326499" y="551289"/>
            <a:ext cx="64514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8E96E3-7BC0-1488-1B31-DEDD21D1FFFF}"/>
              </a:ext>
            </a:extLst>
          </p:cNvPr>
          <p:cNvSpPr txBox="1"/>
          <p:nvPr/>
        </p:nvSpPr>
        <p:spPr>
          <a:xfrm rot="10800000">
            <a:off x="2947987" y="-2683224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8" name="Immagine 7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2352E219-1844-3018-848B-CFCD1E00D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 rot="12600000">
            <a:off x="4944882" y="8524859"/>
            <a:ext cx="2206986" cy="15788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44BAE7-DF81-030D-7314-9B6D83762861}"/>
              </a:ext>
            </a:extLst>
          </p:cNvPr>
          <p:cNvSpPr txBox="1"/>
          <p:nvPr/>
        </p:nvSpPr>
        <p:spPr>
          <a:xfrm>
            <a:off x="12192000" y="54173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9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3E3D5CF4-96F6-E9DA-B8F3-7F4A52590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>
            <a:off x="3905250" y="1989919"/>
            <a:ext cx="4286250" cy="306633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936276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4173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6" name="Immagine 5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CF15BB4F-70DF-7DBF-A09C-ED6F98695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-13277850" y="1276350"/>
            <a:ext cx="4837914" cy="4305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8B143A-4657-7FE9-10E4-89B58084B501}"/>
              </a:ext>
            </a:extLst>
          </p:cNvPr>
          <p:cNvSpPr txBox="1"/>
          <p:nvPr/>
        </p:nvSpPr>
        <p:spPr>
          <a:xfrm>
            <a:off x="-7918323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B835E5-FFBF-9698-0E48-E44D6C9B6C36}"/>
              </a:ext>
            </a:extLst>
          </p:cNvPr>
          <p:cNvSpPr txBox="1"/>
          <p:nvPr/>
        </p:nvSpPr>
        <p:spPr>
          <a:xfrm rot="9511670">
            <a:off x="-1047892" y="-7626597"/>
            <a:ext cx="641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  <p:pic>
        <p:nvPicPr>
          <p:cNvPr id="10" name="Immagine 9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80CAEF98-045E-9EAF-5AD4-C106B7678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 rot="9000000">
            <a:off x="16982680" y="3344875"/>
            <a:ext cx="1339086" cy="12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951398"/>
            <a:ext cx="641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  <p:pic>
        <p:nvPicPr>
          <p:cNvPr id="4" name="Immagine 3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6435FDCC-810F-25EA-9684-CB97C0E7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>
            <a:off x="7450074" y="1419225"/>
            <a:ext cx="4429125" cy="4247376"/>
          </a:xfrm>
          <a:prstGeom prst="rect">
            <a:avLst/>
          </a:prstGeom>
        </p:spPr>
      </p:pic>
      <p:pic>
        <p:nvPicPr>
          <p:cNvPr id="6" name="Immagine 5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063D4F4E-7E5B-D135-033E-00360192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 rot="10800000">
            <a:off x="4842813" y="-4421930"/>
            <a:ext cx="2506374" cy="17930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74EADE-8B1F-C0AB-0CA5-7B0F34F38061}"/>
              </a:ext>
            </a:extLst>
          </p:cNvPr>
          <p:cNvSpPr txBox="1"/>
          <p:nvPr/>
        </p:nvSpPr>
        <p:spPr>
          <a:xfrm rot="10645052">
            <a:off x="9043987" y="-3223105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11BC46-8C4A-4E1D-181C-D2E142173CE2}"/>
              </a:ext>
            </a:extLst>
          </p:cNvPr>
          <p:cNvSpPr txBox="1"/>
          <p:nvPr/>
        </p:nvSpPr>
        <p:spPr>
          <a:xfrm rot="13526852">
            <a:off x="-7159753" y="90749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0" name="Immagine 9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2033BD2C-D5AF-AD4F-2539-17C49F3B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20420" r="2890" b="16972"/>
          <a:stretch/>
        </p:blipFill>
        <p:spPr>
          <a:xfrm>
            <a:off x="-4495561" y="3428999"/>
            <a:ext cx="1549812" cy="103822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A51579-F056-AAB0-F102-DE24038AED08}"/>
              </a:ext>
            </a:extLst>
          </p:cNvPr>
          <p:cNvSpPr txBox="1"/>
          <p:nvPr/>
        </p:nvSpPr>
        <p:spPr>
          <a:xfrm rot="17636249">
            <a:off x="7679052" y="8426944"/>
            <a:ext cx="216066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FINE LEZIONI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Domani vi lascio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Diego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vi tratterà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i guanti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perché vi vorrà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sicuramente dissezionare.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Telegram a @daniele.susino</a:t>
            </a:r>
          </a:p>
        </p:txBody>
      </p:sp>
    </p:spTree>
    <p:extLst>
      <p:ext uri="{BB962C8B-B14F-4D97-AF65-F5344CB8AC3E}">
        <p14:creationId xmlns:p14="http://schemas.microsoft.com/office/powerpoint/2010/main" val="1038031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439918" y="1566952"/>
            <a:ext cx="62960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FINE LEZIONI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Domani vi lascio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Diego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vi tratterà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i guanti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perché vi vorrà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sicuramente dissezionare.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Telegram a @daniele.susino</a:t>
            </a:r>
          </a:p>
        </p:txBody>
      </p:sp>
      <p:pic>
        <p:nvPicPr>
          <p:cNvPr id="4" name="Immagine 3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44636742-6E5A-C371-E7AF-EC670C22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20420" r="2890" b="16972"/>
          <a:stretch/>
        </p:blipFill>
        <p:spPr>
          <a:xfrm>
            <a:off x="456057" y="1876425"/>
            <a:ext cx="4905375" cy="3286126"/>
          </a:xfrm>
          <a:prstGeom prst="rect">
            <a:avLst/>
          </a:prstGeom>
        </p:spPr>
      </p:pic>
      <p:pic>
        <p:nvPicPr>
          <p:cNvPr id="2" name="Immagine 1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BC3146FF-5C95-2A9C-2334-E4604F6DD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 rot="11933030">
            <a:off x="10702954" y="-2971800"/>
            <a:ext cx="2065978" cy="1981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F7A995-4F25-E4FD-1B63-BBF78021A192}"/>
              </a:ext>
            </a:extLst>
          </p:cNvPr>
          <p:cNvSpPr txBox="1"/>
          <p:nvPr/>
        </p:nvSpPr>
        <p:spPr>
          <a:xfrm rot="4107214">
            <a:off x="-10582201" y="1907839"/>
            <a:ext cx="313205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</p:spTree>
    <p:extLst>
      <p:ext uri="{BB962C8B-B14F-4D97-AF65-F5344CB8AC3E}">
        <p14:creationId xmlns:p14="http://schemas.microsoft.com/office/powerpoint/2010/main" val="1557355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572125" y="797510"/>
            <a:ext cx="61055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OPEN SOURCE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movimento open source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promuove un modello di sviluppo in diretto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contrasto con i modelli di sviluppo proprietari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cui poche aziende controllano l’intero ciclo di vita del software.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Il modello open source ha dimostrato che per sviluppare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di qualità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non è necessario un grande budget, ma una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comunità impegnata ed appassionata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Grazie a questo modello,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Linux è riuscito a prosperare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diventando una base solida sulla quale si reggono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infrastrutture critiche.</a:t>
            </a:r>
          </a:p>
        </p:txBody>
      </p:sp>
      <p:pic>
        <p:nvPicPr>
          <p:cNvPr id="9" name="Immagine 8" descr="Immagine che contiene schermata, nero, Carattere, Elementi grafici&#10;&#10;Descrizione generata automaticamente">
            <a:extLst>
              <a:ext uri="{FF2B5EF4-FFF2-40B4-BE49-F238E27FC236}">
                <a16:creationId xmlns:a16="http://schemas.microsoft.com/office/drawing/2014/main" id="{E8D328E3-8D25-CF07-0ECA-5F8F19BF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36420" r="18172" b="31893"/>
          <a:stretch/>
        </p:blipFill>
        <p:spPr>
          <a:xfrm>
            <a:off x="974725" y="1609725"/>
            <a:ext cx="3594100" cy="977900"/>
          </a:xfrm>
          <a:prstGeom prst="rect">
            <a:avLst/>
          </a:prstGeom>
        </p:spPr>
      </p:pic>
      <p:pic>
        <p:nvPicPr>
          <p:cNvPr id="11" name="Immagine 10" descr="Immagine che contiene cerchio, Policromia, Elementi grafici, grafica&#10;&#10;Descrizione generata automaticamente">
            <a:extLst>
              <a:ext uri="{FF2B5EF4-FFF2-40B4-BE49-F238E27FC236}">
                <a16:creationId xmlns:a16="http://schemas.microsoft.com/office/drawing/2014/main" id="{6B3EF084-443D-94CC-C544-698E929DF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880519"/>
            <a:ext cx="1824831" cy="1824831"/>
          </a:xfrm>
          <a:prstGeom prst="rect">
            <a:avLst/>
          </a:prstGeom>
        </p:spPr>
      </p:pic>
      <p:pic>
        <p:nvPicPr>
          <p:cNvPr id="13" name="Immagine 12" descr="Immagine che contiene simbol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90D01C93-5F07-BB35-EF2C-A5014D526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5020" r="5642" b="10596"/>
          <a:stretch/>
        </p:blipFill>
        <p:spPr>
          <a:xfrm>
            <a:off x="2657475" y="2657475"/>
            <a:ext cx="2162175" cy="2047876"/>
          </a:xfrm>
          <a:prstGeom prst="rect">
            <a:avLst/>
          </a:prstGeom>
        </p:spPr>
      </p:pic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3A89848-923F-8B81-F084-419270B98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24935">
            <a:off x="3937226" y="-5546328"/>
            <a:ext cx="4803775" cy="3393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827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643622"/>
            <a:ext cx="621296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LE DISTRO LINUX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distribuzioni Linux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(abbreviate in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), sono ciò che lo rendono un sistema operativo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versatile ed adattabile.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combina il kernel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Linux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software selezionato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e configurato per scopi specifici.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ha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di installazione di pacchetti diverso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Questi contribuiscono a mantenere il sistema sicuro poiché scaricano il software da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versioni ufficiali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vasta gamma di distribuzioni rende Linux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estremamente flessibile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in base alle esigenze.</a:t>
            </a:r>
          </a:p>
        </p:txBody>
      </p:sp>
      <p:pic>
        <p:nvPicPr>
          <p:cNvPr id="7" name="Immagine 6" descr="Immagine che contiene cerchio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00C8F3C8-2AC5-7404-3393-2CDFFEFA2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75" y="457200"/>
            <a:ext cx="2019300" cy="2019300"/>
          </a:xfrm>
          <a:prstGeom prst="rect">
            <a:avLst/>
          </a:prstGeom>
        </p:spPr>
      </p:pic>
      <p:pic>
        <p:nvPicPr>
          <p:cNvPr id="9" name="Immagine 8" descr="Immagine che contiene logo, Elementi grafici, cerchio, simbolo&#10;&#10;Descrizione generata automaticamente">
            <a:extLst>
              <a:ext uri="{FF2B5EF4-FFF2-40B4-BE49-F238E27FC236}">
                <a16:creationId xmlns:a16="http://schemas.microsoft.com/office/drawing/2014/main" id="{AE1192C2-DE01-3A80-80B4-9DDABB380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7" y="500062"/>
            <a:ext cx="1933575" cy="1933575"/>
          </a:xfrm>
          <a:prstGeom prst="rect">
            <a:avLst/>
          </a:prstGeom>
        </p:spPr>
      </p:pic>
      <p:pic>
        <p:nvPicPr>
          <p:cNvPr id="11" name="Immagine 10" descr="Immagine che contiene arte, silhouette, creatività&#10;&#10;Descrizione generata automaticamente">
            <a:extLst>
              <a:ext uri="{FF2B5EF4-FFF2-40B4-BE49-F238E27FC236}">
                <a16:creationId xmlns:a16="http://schemas.microsoft.com/office/drawing/2014/main" id="{7B1DA396-5D29-7A0C-94B7-6F3D5043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3" y="2628897"/>
            <a:ext cx="1943102" cy="1943104"/>
          </a:xfrm>
          <a:prstGeom prst="rect">
            <a:avLst/>
          </a:prstGeom>
        </p:spPr>
      </p:pic>
      <p:pic>
        <p:nvPicPr>
          <p:cNvPr id="13" name="Immagine 12" descr="Immagine che contiene copricapo, cappello, vestiti, Cappello da sole&#10;&#10;Descrizione generata automaticamente">
            <a:extLst>
              <a:ext uri="{FF2B5EF4-FFF2-40B4-BE49-F238E27FC236}">
                <a16:creationId xmlns:a16="http://schemas.microsoft.com/office/drawing/2014/main" id="{FCB8B5E1-8E5B-CA55-C1E1-F07DAA878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66" y="2866516"/>
            <a:ext cx="1929518" cy="1467866"/>
          </a:xfrm>
          <a:prstGeom prst="rect">
            <a:avLst/>
          </a:prstGeom>
        </p:spPr>
      </p:pic>
      <p:pic>
        <p:nvPicPr>
          <p:cNvPr id="15" name="Immagine 14" descr="Immagine che contiene silhouette, creatività&#10;&#10;Descrizione generata automaticamente con attendibilità media">
            <a:extLst>
              <a:ext uri="{FF2B5EF4-FFF2-40B4-BE49-F238E27FC236}">
                <a16:creationId xmlns:a16="http://schemas.microsoft.com/office/drawing/2014/main" id="{99313A93-2741-4AFC-E08F-9437F6A20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71" y="4705350"/>
            <a:ext cx="1743105" cy="1652588"/>
          </a:xfrm>
          <a:prstGeom prst="rect">
            <a:avLst/>
          </a:prstGeom>
        </p:spPr>
      </p:pic>
      <p:pic>
        <p:nvPicPr>
          <p:cNvPr id="17" name="Immagine 16" descr="Immagine che contiene uccello, Elementi grafici, design&#10;&#10;Descrizione generata automaticamente">
            <a:extLst>
              <a:ext uri="{FF2B5EF4-FFF2-40B4-BE49-F238E27FC236}">
                <a16:creationId xmlns:a16="http://schemas.microsoft.com/office/drawing/2014/main" id="{7C79EA26-CD6D-1325-67F7-7D7931CAA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3821" b="13809"/>
          <a:stretch/>
        </p:blipFill>
        <p:spPr>
          <a:xfrm>
            <a:off x="9591675" y="4650782"/>
            <a:ext cx="2019300" cy="1707156"/>
          </a:xfrm>
          <a:prstGeom prst="rect">
            <a:avLst/>
          </a:prstGeom>
        </p:spPr>
      </p:pic>
      <p:pic>
        <p:nvPicPr>
          <p:cNvPr id="18" name="Immagine 17" descr="Immagine che contiene schermata, nero, Carattere, Elementi grafici&#10;&#10;Descrizione generata automaticamente">
            <a:extLst>
              <a:ext uri="{FF2B5EF4-FFF2-40B4-BE49-F238E27FC236}">
                <a16:creationId xmlns:a16="http://schemas.microsoft.com/office/drawing/2014/main" id="{40D64D30-7B91-6999-F13B-6609CE132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36420" r="18172" b="31893"/>
          <a:stretch/>
        </p:blipFill>
        <p:spPr>
          <a:xfrm rot="7891237">
            <a:off x="-4015774" y="317948"/>
            <a:ext cx="3594100" cy="977900"/>
          </a:xfrm>
          <a:prstGeom prst="rect">
            <a:avLst/>
          </a:prstGeom>
        </p:spPr>
      </p:pic>
      <p:pic>
        <p:nvPicPr>
          <p:cNvPr id="19" name="Immagine 18" descr="Immagine che contiene cerchio, Policromia, Elementi grafici, grafica&#10;&#10;Descrizione generata automaticamente">
            <a:extLst>
              <a:ext uri="{FF2B5EF4-FFF2-40B4-BE49-F238E27FC236}">
                <a16:creationId xmlns:a16="http://schemas.microsoft.com/office/drawing/2014/main" id="{34A16003-BCD8-810D-8892-6EF5E1B94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2139">
            <a:off x="-4139648" y="3328239"/>
            <a:ext cx="1824831" cy="1824831"/>
          </a:xfrm>
          <a:prstGeom prst="rect">
            <a:avLst/>
          </a:prstGeom>
        </p:spPr>
      </p:pic>
      <p:pic>
        <p:nvPicPr>
          <p:cNvPr id="20" name="Immagine 19" descr="Immagine che contiene simbol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C8AE8530-C7D0-5C29-C18B-0E974AE5B2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5020" r="5642" b="10596"/>
          <a:stretch/>
        </p:blipFill>
        <p:spPr>
          <a:xfrm rot="6301536">
            <a:off x="-2387592" y="1265605"/>
            <a:ext cx="2162175" cy="2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4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iso umano, vestiti, poster&#10;&#10;Descrizione generata automaticamente">
            <a:extLst>
              <a:ext uri="{FF2B5EF4-FFF2-40B4-BE49-F238E27FC236}">
                <a16:creationId xmlns:a16="http://schemas.microsoft.com/office/drawing/2014/main" id="{E48094B3-EA23-B7BE-04C0-A725463B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5" y="1524000"/>
            <a:ext cx="381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 descr="Immagine che contiene testo, Cartoni animati, cartone animato, narrativa&#10;&#10;Descrizione generata automaticamente">
            <a:extLst>
              <a:ext uri="{FF2B5EF4-FFF2-40B4-BE49-F238E27FC236}">
                <a16:creationId xmlns:a16="http://schemas.microsoft.com/office/drawing/2014/main" id="{565693B7-CE40-D2FC-EEC4-8CAF2193A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6" y="1516035"/>
            <a:ext cx="2971800" cy="3827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 descr="Immagine che contiene cerchio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419C05CD-D2B0-8384-0B40-C5416EAFC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1466">
            <a:off x="10187680" y="-3102430"/>
            <a:ext cx="2019300" cy="2019300"/>
          </a:xfrm>
          <a:prstGeom prst="rect">
            <a:avLst/>
          </a:prstGeom>
        </p:spPr>
      </p:pic>
      <p:pic>
        <p:nvPicPr>
          <p:cNvPr id="10" name="Immagine 9" descr="Immagine che contiene logo, Elementi grafici, cerchio, simbolo&#10;&#10;Descrizione generata automaticamente">
            <a:extLst>
              <a:ext uri="{FF2B5EF4-FFF2-40B4-BE49-F238E27FC236}">
                <a16:creationId xmlns:a16="http://schemas.microsoft.com/office/drawing/2014/main" id="{1984F4C0-72CF-F749-B112-42977502E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7790">
            <a:off x="1812800" y="-2827338"/>
            <a:ext cx="1933575" cy="1933575"/>
          </a:xfrm>
          <a:prstGeom prst="rect">
            <a:avLst/>
          </a:prstGeom>
        </p:spPr>
      </p:pic>
      <p:pic>
        <p:nvPicPr>
          <p:cNvPr id="11" name="Immagine 10" descr="Immagine che contiene arte, silhouette, creatività&#10;&#10;Descrizione generata automaticamente">
            <a:extLst>
              <a:ext uri="{FF2B5EF4-FFF2-40B4-BE49-F238E27FC236}">
                <a16:creationId xmlns:a16="http://schemas.microsoft.com/office/drawing/2014/main" id="{43E8471C-1FE5-9BA0-F7ED-B43385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55120">
            <a:off x="-2682338" y="2620123"/>
            <a:ext cx="1943102" cy="1943104"/>
          </a:xfrm>
          <a:prstGeom prst="rect">
            <a:avLst/>
          </a:prstGeom>
        </p:spPr>
      </p:pic>
      <p:pic>
        <p:nvPicPr>
          <p:cNvPr id="12" name="Immagine 11" descr="Immagine che contiene copricapo, cappello, vestiti, Cappello da sole&#10;&#10;Descrizione generata automaticamente">
            <a:extLst>
              <a:ext uri="{FF2B5EF4-FFF2-40B4-BE49-F238E27FC236}">
                <a16:creationId xmlns:a16="http://schemas.microsoft.com/office/drawing/2014/main" id="{C2D31B32-C032-5212-5794-791B69327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8766">
            <a:off x="15291240" y="2021549"/>
            <a:ext cx="1929518" cy="1467866"/>
          </a:xfrm>
          <a:prstGeom prst="rect">
            <a:avLst/>
          </a:prstGeom>
        </p:spPr>
      </p:pic>
      <p:pic>
        <p:nvPicPr>
          <p:cNvPr id="14" name="Immagine 13" descr="Immagine che contiene silhouette, creatività&#10;&#10;Descrizione generata automaticamente con attendibilità media">
            <a:extLst>
              <a:ext uri="{FF2B5EF4-FFF2-40B4-BE49-F238E27FC236}">
                <a16:creationId xmlns:a16="http://schemas.microsoft.com/office/drawing/2014/main" id="{97894A49-007D-EC82-7C19-F585ED3A6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1886">
            <a:off x="-1343710" y="7590065"/>
            <a:ext cx="1743105" cy="1652588"/>
          </a:xfrm>
          <a:prstGeom prst="rect">
            <a:avLst/>
          </a:prstGeom>
        </p:spPr>
      </p:pic>
      <p:pic>
        <p:nvPicPr>
          <p:cNvPr id="16" name="Immagine 15" descr="Immagine che contiene uccello, Elementi grafici, design&#10;&#10;Descrizione generata automaticamente">
            <a:extLst>
              <a:ext uri="{FF2B5EF4-FFF2-40B4-BE49-F238E27FC236}">
                <a16:creationId xmlns:a16="http://schemas.microsoft.com/office/drawing/2014/main" id="{8A9D4654-53E0-B397-A8A4-DF9057702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3821" b="13809"/>
          <a:stretch/>
        </p:blipFill>
        <p:spPr>
          <a:xfrm rot="12843537">
            <a:off x="14092023" y="7143610"/>
            <a:ext cx="2019300" cy="17071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A6BB3B4-5CFF-1993-EF99-05377399298A}"/>
              </a:ext>
            </a:extLst>
          </p:cNvPr>
          <p:cNvSpPr txBox="1"/>
          <p:nvPr/>
        </p:nvSpPr>
        <p:spPr>
          <a:xfrm rot="7315572">
            <a:off x="-6100329" y="-6759459"/>
            <a:ext cx="406349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LE DISTRO LINUX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distribuzioni Linux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(abbreviate in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), sono ciò che lo rendono un sistema operativo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versatile ed adattabile.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combina il kernel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Linux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software selezionato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e configurato per scopi specifici.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ha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di installazione di pacchetti diverso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Questi contribuiscono a mantenere il sistema sicuro poiché scaricano il software da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versioni ufficiali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vasta gamma di distribuzioni rende Linux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estremamente flessibile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in base alle esigenze.</a:t>
            </a:r>
          </a:p>
        </p:txBody>
      </p:sp>
    </p:spTree>
    <p:extLst>
      <p:ext uri="{BB962C8B-B14F-4D97-AF65-F5344CB8AC3E}">
        <p14:creationId xmlns:p14="http://schemas.microsoft.com/office/powerpoint/2010/main" val="2194784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artone animato, testo, Animazione, schermata&#10;&#10;Descrizione generata automaticamente">
            <a:extLst>
              <a:ext uri="{FF2B5EF4-FFF2-40B4-BE49-F238E27FC236}">
                <a16:creationId xmlns:a16="http://schemas.microsoft.com/office/drawing/2014/main" id="{F5133D2A-F98B-7BC4-9ED8-F8690213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4" y="781050"/>
            <a:ext cx="4364428" cy="233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C4AF0D4-88E9-CF64-A4EF-48CF904C76FB}"/>
              </a:ext>
            </a:extLst>
          </p:cNvPr>
          <p:cNvGrpSpPr/>
          <p:nvPr/>
        </p:nvGrpSpPr>
        <p:grpSpPr>
          <a:xfrm>
            <a:off x="7033698" y="781050"/>
            <a:ext cx="4364428" cy="2336788"/>
            <a:chOff x="6355292" y="1104900"/>
            <a:chExt cx="5215466" cy="2933700"/>
          </a:xfrm>
        </p:grpSpPr>
        <p:pic>
          <p:nvPicPr>
            <p:cNvPr id="6" name="Immagine 5" descr="Immagine che contiene anime, cartone animato, manga, Opera CG&#10;&#10;Descrizione generata automaticamente">
              <a:extLst>
                <a:ext uri="{FF2B5EF4-FFF2-40B4-BE49-F238E27FC236}">
                  <a16:creationId xmlns:a16="http://schemas.microsoft.com/office/drawing/2014/main" id="{16CD0794-0B02-4856-C04D-9CE22F2D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292" y="1104900"/>
              <a:ext cx="5215466" cy="29337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Immagine 8" descr="Immagine che contiene Carattere, Elementi grafici, tipografia, logo&#10;&#10;Descrizione generata automaticamente">
              <a:extLst>
                <a:ext uri="{FF2B5EF4-FFF2-40B4-BE49-F238E27FC236}">
                  <a16:creationId xmlns:a16="http://schemas.microsoft.com/office/drawing/2014/main" id="{5E35F063-BB20-D3C6-A233-B56FFE66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49" y="3027725"/>
              <a:ext cx="1980050" cy="573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Immagine 11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AD6E3995-E18F-E68C-928E-70592287B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4" y="3714750"/>
            <a:ext cx="4391025" cy="246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 descr="Immagine che contiene testo, computer, software, Software multimediale&#10;&#10;Descrizione generata automaticamente">
            <a:extLst>
              <a:ext uri="{FF2B5EF4-FFF2-40B4-BE49-F238E27FC236}">
                <a16:creationId xmlns:a16="http://schemas.microsoft.com/office/drawing/2014/main" id="{3C12C604-73BB-F264-C26D-868960522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55" y="3714342"/>
            <a:ext cx="3331913" cy="249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Viso umano, vestiti, poster&#10;&#10;Descrizione generata automaticamente">
            <a:extLst>
              <a:ext uri="{FF2B5EF4-FFF2-40B4-BE49-F238E27FC236}">
                <a16:creationId xmlns:a16="http://schemas.microsoft.com/office/drawing/2014/main" id="{B8258FA0-E34A-B590-F916-35FBE45CC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49335">
            <a:off x="12437835" y="-1070882"/>
            <a:ext cx="610508" cy="610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magine 17" descr="Immagine che contiene testo, Cartoni animati, cartone animato, narrativa&#10;&#10;Descrizione generata automaticamente">
            <a:extLst>
              <a:ext uri="{FF2B5EF4-FFF2-40B4-BE49-F238E27FC236}">
                <a16:creationId xmlns:a16="http://schemas.microsoft.com/office/drawing/2014/main" id="{0A70A3CB-6ACC-97F3-4193-D89EF04AE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1283">
            <a:off x="-1570262" y="7341813"/>
            <a:ext cx="1105806" cy="1424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42E829-598F-7CFC-79EF-41E7C6083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997091" y="7680855"/>
            <a:ext cx="2008852" cy="20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381625" y="797510"/>
            <a:ext cx="62960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PERCHÉ È IMPORTANTE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L’importanza di Linux risiede, come abbiamo già detto, nella sua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capacità di adattarsi a contesti diversi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dalla gestione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 quella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embedded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RasbperryPi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etc.).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È la spina dorsale dell’infrastruttura tecnologica globale, essendo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utilizzato in oltre il 90% dei 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gestiscono Internet.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Inoltre, la sua natura open source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scovare vulnerabilità in tempo zero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rendendolo di fatto uno dei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sistemi operativi più sicuri al mondo.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DEEA72-054E-1A2C-F574-CC5DB5FB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" y="941831"/>
            <a:ext cx="4974336" cy="4974336"/>
          </a:xfrm>
          <a:prstGeom prst="rect">
            <a:avLst/>
          </a:prstGeom>
        </p:spPr>
      </p:pic>
      <p:pic>
        <p:nvPicPr>
          <p:cNvPr id="12" name="Immagine 11" descr="Immagine che contiene cartone animato, testo, Animazione, schermata&#10;&#10;Descrizione generata automaticamente">
            <a:extLst>
              <a:ext uri="{FF2B5EF4-FFF2-40B4-BE49-F238E27FC236}">
                <a16:creationId xmlns:a16="http://schemas.microsoft.com/office/drawing/2014/main" id="{4BF0D810-61DC-6EB9-728B-A296E0E7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2764" flipV="1">
            <a:off x="-1099662" y="-1557452"/>
            <a:ext cx="1419124" cy="759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332D5DED-3835-2C09-AA4A-7D86DF831A08}"/>
              </a:ext>
            </a:extLst>
          </p:cNvPr>
          <p:cNvGrpSpPr/>
          <p:nvPr/>
        </p:nvGrpSpPr>
        <p:grpSpPr>
          <a:xfrm rot="11700000">
            <a:off x="11765059" y="-1637469"/>
            <a:ext cx="1856510" cy="919854"/>
            <a:chOff x="6355292" y="1104900"/>
            <a:chExt cx="5215466" cy="2933700"/>
          </a:xfrm>
        </p:grpSpPr>
        <p:pic>
          <p:nvPicPr>
            <p:cNvPr id="14" name="Immagine 13" descr="Immagine che contiene anime, cartone animato, manga, Opera CG&#10;&#10;Descrizione generata automaticamente">
              <a:extLst>
                <a:ext uri="{FF2B5EF4-FFF2-40B4-BE49-F238E27FC236}">
                  <a16:creationId xmlns:a16="http://schemas.microsoft.com/office/drawing/2014/main" id="{BC57E9EC-6E35-7D64-F258-91C39478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292" y="1104900"/>
              <a:ext cx="5215466" cy="29337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magine 14" descr="Immagine che contiene Carattere, Elementi grafici, tipografia, logo&#10;&#10;Descrizione generata automaticamente">
              <a:extLst>
                <a:ext uri="{FF2B5EF4-FFF2-40B4-BE49-F238E27FC236}">
                  <a16:creationId xmlns:a16="http://schemas.microsoft.com/office/drawing/2014/main" id="{4AC41DF5-CCA6-8972-7BB0-C9D1A1C18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49" y="3027725"/>
              <a:ext cx="1980050" cy="573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Immagine 15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1FA33154-E157-2BAD-FE51-4E2C0C576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508258" y="7281247"/>
            <a:ext cx="2236314" cy="1257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omputer, software, Software multimediale&#10;&#10;Descrizione generata automaticamente">
            <a:extLst>
              <a:ext uri="{FF2B5EF4-FFF2-40B4-BE49-F238E27FC236}">
                <a16:creationId xmlns:a16="http://schemas.microsoft.com/office/drawing/2014/main" id="{676EC2DF-CDF1-F90F-29B8-21538FAF3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693314" y="7489372"/>
            <a:ext cx="1122234" cy="841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440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982176"/>
            <a:ext cx="64049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 QUINDI PERCHÉ UN PINGUINO?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mascotte ufficiale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di Linux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pinguino Tux.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suo nome potrebbe derivare dal fatto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suo aspetto ricorda uno smoking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(tuxedo in inglese).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Tux è diventato la mascotte ufficiale perché incarna lo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spirito amichevole e non troppo serio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di Linus, il quale decise di trasmettere questi valori anche alla sua creatura.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giocattolo, pinguino, cartone animato&#10;&#10;Descrizione generata automaticamente">
            <a:extLst>
              <a:ext uri="{FF2B5EF4-FFF2-40B4-BE49-F238E27FC236}">
                <a16:creationId xmlns:a16="http://schemas.microsoft.com/office/drawing/2014/main" id="{C083ABBE-D17C-4CE1-9CEF-9D8595898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618743"/>
            <a:ext cx="5620512" cy="56205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3A77C31-C8CE-C4AF-01AE-A18FD3D2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2030">
            <a:off x="2911491" y="-1116913"/>
            <a:ext cx="267138" cy="2671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430CD1-F80E-8B45-F684-4FA09775164A}"/>
              </a:ext>
            </a:extLst>
          </p:cNvPr>
          <p:cNvSpPr txBox="1"/>
          <p:nvPr/>
        </p:nvSpPr>
        <p:spPr>
          <a:xfrm>
            <a:off x="13280571" y="8694058"/>
            <a:ext cx="1558020" cy="188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PERCHÉ È IMPORTANTE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L’importanza di Linux risiede, come abbiamo già detto, nella sua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capacità di adattarsi a contesti diversi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dalla gestione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 quella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embedded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RasbperryPi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etc.).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È la spina dorsale dell’infrastruttura tecnologica globale, essendo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utilizzato in oltre il 90% dei 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gestiscono Internet.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Inoltre, la sua natura open source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scovare vulnerabilità in tempo zero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rendendolo di fatto uno dei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sistemi operativi più sicuri al mondo.</a:t>
            </a:r>
          </a:p>
        </p:txBody>
      </p:sp>
      <p:pic>
        <p:nvPicPr>
          <p:cNvPr id="8" name="Immagine 7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3C165CA9-DE0E-90CA-2464-D4A2464B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4604" flipH="1">
            <a:off x="-1868359" y="7442200"/>
            <a:ext cx="2272260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iver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3649</Words>
  <Application>Microsoft Office PowerPoint</Application>
  <PresentationFormat>Widescreen</PresentationFormat>
  <Paragraphs>498</Paragraphs>
  <Slides>33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7" baseType="lpstr">
      <vt:lpstr>Aptos</vt:lpstr>
      <vt:lpstr>Arial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Susino</dc:creator>
  <cp:lastModifiedBy>Daniele Susino</cp:lastModifiedBy>
  <cp:revision>34</cp:revision>
  <dcterms:created xsi:type="dcterms:W3CDTF">2024-09-12T11:18:19Z</dcterms:created>
  <dcterms:modified xsi:type="dcterms:W3CDTF">2024-09-12T23:08:57Z</dcterms:modified>
</cp:coreProperties>
</file>